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Lst>
  <p:sldIdLst>
    <p:sldId id="257" r:id="rId2"/>
    <p:sldId id="259" r:id="rId3"/>
    <p:sldId id="258" r:id="rId4"/>
    <p:sldId id="260" r:id="rId5"/>
    <p:sldId id="261" r:id="rId6"/>
    <p:sldId id="262" r:id="rId7"/>
    <p:sldId id="263" r:id="rId8"/>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4A37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046"/>
    <p:restoredTop sz="94681"/>
  </p:normalViewPr>
  <p:slideViewPr>
    <p:cSldViewPr snapToGrid="0">
      <p:cViewPr>
        <p:scale>
          <a:sx n="140" d="100"/>
          <a:sy n="140" d="100"/>
        </p:scale>
        <p:origin x="2688" y="18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301923" y="1122363"/>
            <a:ext cx="7588155" cy="2621154"/>
          </a:xfrm>
        </p:spPr>
        <p:txBody>
          <a:bodyPr anchor="b">
            <a:norm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3843708"/>
            <a:ext cx="7588155" cy="1414091"/>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999A8DD2-C443-44AD-85B3-4CE72B962C5F}" type="datetimeFigureOut">
              <a:rPr lang="en-US" smtClean="0"/>
              <a:t>1/13/24</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FA4FCA09-A334-4A38-8A78-E51DCD588AB3}" type="slidenum">
              <a:rPr lang="en-US" smtClean="0"/>
              <a:t>‹N°›</a:t>
            </a:fld>
            <a:endParaRPr lang="en-US"/>
          </a:p>
        </p:txBody>
      </p:sp>
    </p:spTree>
    <p:extLst>
      <p:ext uri="{BB962C8B-B14F-4D97-AF65-F5344CB8AC3E}">
        <p14:creationId xmlns:p14="http://schemas.microsoft.com/office/powerpoint/2010/main" val="27805115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E956D-CB73-C986-F100-46487310D11E}"/>
              </a:ext>
            </a:extLst>
          </p:cNvPr>
          <p:cNvSpPr>
            <a:spLocks noGrp="1"/>
          </p:cNvSpPr>
          <p:nvPr>
            <p:ph type="title"/>
          </p:nvPr>
        </p:nvSpPr>
        <p:spPr>
          <a:xfrm>
            <a:off x="612648" y="548640"/>
            <a:ext cx="10515600" cy="1132258"/>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423E6A-A07C-BF0D-EA30-9A8A854E48F1}"/>
              </a:ext>
            </a:extLst>
          </p:cNvPr>
          <p:cNvSpPr>
            <a:spLocks noGrp="1"/>
          </p:cNvSpPr>
          <p:nvPr>
            <p:ph type="body" orient="vert" idx="1"/>
          </p:nvPr>
        </p:nvSpPr>
        <p:spPr>
          <a:xfrm>
            <a:off x="612648" y="1680898"/>
            <a:ext cx="10515600" cy="44960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C9908-8F95-8DFC-72CC-158552B56735}"/>
              </a:ext>
            </a:extLst>
          </p:cNvPr>
          <p:cNvSpPr>
            <a:spLocks noGrp="1"/>
          </p:cNvSpPr>
          <p:nvPr>
            <p:ph type="dt" sz="half" idx="10"/>
          </p:nvPr>
        </p:nvSpPr>
        <p:spPr/>
        <p:txBody>
          <a:bodyPr/>
          <a:lstStyle/>
          <a:p>
            <a:fld id="{999A8DD2-C443-44AD-85B3-4CE72B962C5F}" type="datetimeFigureOut">
              <a:rPr lang="en-US" smtClean="0"/>
              <a:t>1/13/24</a:t>
            </a:fld>
            <a:endParaRPr lang="en-US"/>
          </a:p>
        </p:txBody>
      </p:sp>
      <p:sp>
        <p:nvSpPr>
          <p:cNvPr id="5" name="Footer Placeholder 4">
            <a:extLst>
              <a:ext uri="{FF2B5EF4-FFF2-40B4-BE49-F238E27FC236}">
                <a16:creationId xmlns:a16="http://schemas.microsoft.com/office/drawing/2014/main" id="{2C26C9BE-9060-50CB-2BB7-07307FF89A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4A835B-97D3-BC22-F0B8-4986D4636271}"/>
              </a:ext>
            </a:extLst>
          </p:cNvPr>
          <p:cNvSpPr>
            <a:spLocks noGrp="1"/>
          </p:cNvSpPr>
          <p:nvPr>
            <p:ph type="sldNum" sz="quarter" idx="12"/>
          </p:nvPr>
        </p:nvSpPr>
        <p:spPr/>
        <p:txBody>
          <a:bodyPr/>
          <a:lstStyle/>
          <a:p>
            <a:fld id="{FA4FCA09-A334-4A38-8A78-E51DCD588AB3}" type="slidenum">
              <a:rPr lang="en-US" smtClean="0"/>
              <a:t>‹N°›</a:t>
            </a:fld>
            <a:endParaRPr lang="en-US"/>
          </a:p>
        </p:txBody>
      </p:sp>
    </p:spTree>
    <p:extLst>
      <p:ext uri="{BB962C8B-B14F-4D97-AF65-F5344CB8AC3E}">
        <p14:creationId xmlns:p14="http://schemas.microsoft.com/office/powerpoint/2010/main" val="24661177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5B0252-346C-F6F4-3642-19F571550D45}"/>
              </a:ext>
            </a:extLst>
          </p:cNvPr>
          <p:cNvSpPr>
            <a:spLocks noGrp="1"/>
          </p:cNvSpPr>
          <p:nvPr>
            <p:ph type="title" orient="vert"/>
          </p:nvPr>
        </p:nvSpPr>
        <p:spPr>
          <a:xfrm>
            <a:off x="9634888" y="578497"/>
            <a:ext cx="2047037" cy="559846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F798DA36-7351-9D6A-518B-678AB8A507D3}"/>
              </a:ext>
            </a:extLst>
          </p:cNvPr>
          <p:cNvSpPr>
            <a:spLocks noGrp="1"/>
          </p:cNvSpPr>
          <p:nvPr>
            <p:ph type="body" orient="vert" idx="1"/>
          </p:nvPr>
        </p:nvSpPr>
        <p:spPr>
          <a:xfrm>
            <a:off x="838200" y="578497"/>
            <a:ext cx="8796688" cy="559846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846BDFF-D746-836C-04B8-CA89AD5D1466}"/>
              </a:ext>
            </a:extLst>
          </p:cNvPr>
          <p:cNvSpPr>
            <a:spLocks noGrp="1"/>
          </p:cNvSpPr>
          <p:nvPr>
            <p:ph type="dt" sz="half" idx="10"/>
          </p:nvPr>
        </p:nvSpPr>
        <p:spPr/>
        <p:txBody>
          <a:bodyPr/>
          <a:lstStyle/>
          <a:p>
            <a:fld id="{999A8DD2-C443-44AD-85B3-4CE72B962C5F}" type="datetimeFigureOut">
              <a:rPr lang="en-US" smtClean="0"/>
              <a:t>1/13/24</a:t>
            </a:fld>
            <a:endParaRPr lang="en-US"/>
          </a:p>
        </p:txBody>
      </p:sp>
      <p:sp>
        <p:nvSpPr>
          <p:cNvPr id="5" name="Footer Placeholder 4">
            <a:extLst>
              <a:ext uri="{FF2B5EF4-FFF2-40B4-BE49-F238E27FC236}">
                <a16:creationId xmlns:a16="http://schemas.microsoft.com/office/drawing/2014/main" id="{919AA929-A9E6-FF9C-0C59-177F892D6A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16D893-7E81-90DC-4139-7687B39C3AC8}"/>
              </a:ext>
            </a:extLst>
          </p:cNvPr>
          <p:cNvSpPr>
            <a:spLocks noGrp="1"/>
          </p:cNvSpPr>
          <p:nvPr>
            <p:ph type="sldNum" sz="quarter" idx="12"/>
          </p:nvPr>
        </p:nvSpPr>
        <p:spPr/>
        <p:txBody>
          <a:bodyPr/>
          <a:lstStyle/>
          <a:p>
            <a:fld id="{FA4FCA09-A334-4A38-8A78-E51DCD588AB3}" type="slidenum">
              <a:rPr lang="en-US" smtClean="0"/>
              <a:t>‹N°›</a:t>
            </a:fld>
            <a:endParaRPr lang="en-US"/>
          </a:p>
        </p:txBody>
      </p:sp>
    </p:spTree>
    <p:extLst>
      <p:ext uri="{BB962C8B-B14F-4D97-AF65-F5344CB8AC3E}">
        <p14:creationId xmlns:p14="http://schemas.microsoft.com/office/powerpoint/2010/main" val="1600447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999A8DD2-C443-44AD-85B3-4CE72B962C5F}" type="datetimeFigureOut">
              <a:rPr lang="en-US" smtClean="0"/>
              <a:t>1/13/24</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FA4FCA09-A334-4A38-8A78-E51DCD588AB3}" type="slidenum">
              <a:rPr lang="en-US" smtClean="0"/>
              <a:t>‹N°›</a:t>
            </a:fld>
            <a:endParaRPr lang="en-US"/>
          </a:p>
        </p:txBody>
      </p:sp>
    </p:spTree>
    <p:extLst>
      <p:ext uri="{BB962C8B-B14F-4D97-AF65-F5344CB8AC3E}">
        <p14:creationId xmlns:p14="http://schemas.microsoft.com/office/powerpoint/2010/main" val="36275206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D06AF-EF87-8489-2C82-DEB90B7EFE0C}"/>
              </a:ext>
            </a:extLst>
          </p:cNvPr>
          <p:cNvSpPr>
            <a:spLocks noGrp="1"/>
          </p:cNvSpPr>
          <p:nvPr>
            <p:ph type="title"/>
          </p:nvPr>
        </p:nvSpPr>
        <p:spPr>
          <a:xfrm>
            <a:off x="603381" y="553616"/>
            <a:ext cx="8273140" cy="4008859"/>
          </a:xfrm>
        </p:spPr>
        <p:txBody>
          <a:bodyPr anchor="t">
            <a:normAutofit/>
          </a:bodyPr>
          <a:lstStyle>
            <a:lvl1pPr>
              <a:defRPr sz="5400" cap="all"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8E5678-CA38-1318-9EA2-5E0A4F9A59BA}"/>
              </a:ext>
            </a:extLst>
          </p:cNvPr>
          <p:cNvSpPr>
            <a:spLocks noGrp="1"/>
          </p:cNvSpPr>
          <p:nvPr>
            <p:ph type="body" idx="1"/>
          </p:nvPr>
        </p:nvSpPr>
        <p:spPr>
          <a:xfrm>
            <a:off x="603380" y="4589463"/>
            <a:ext cx="8273140" cy="1384617"/>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E99186-7E5A-60AF-DE69-5C7DA71611AB}"/>
              </a:ext>
            </a:extLst>
          </p:cNvPr>
          <p:cNvSpPr>
            <a:spLocks noGrp="1"/>
          </p:cNvSpPr>
          <p:nvPr>
            <p:ph type="dt" sz="half" idx="10"/>
          </p:nvPr>
        </p:nvSpPr>
        <p:spPr/>
        <p:txBody>
          <a:bodyPr/>
          <a:lstStyle/>
          <a:p>
            <a:fld id="{999A8DD2-C443-44AD-85B3-4CE72B962C5F}" type="datetimeFigureOut">
              <a:rPr lang="en-US" smtClean="0"/>
              <a:t>1/13/24</a:t>
            </a:fld>
            <a:endParaRPr lang="en-US"/>
          </a:p>
        </p:txBody>
      </p:sp>
      <p:sp>
        <p:nvSpPr>
          <p:cNvPr id="5" name="Footer Placeholder 4">
            <a:extLst>
              <a:ext uri="{FF2B5EF4-FFF2-40B4-BE49-F238E27FC236}">
                <a16:creationId xmlns:a16="http://schemas.microsoft.com/office/drawing/2014/main" id="{82FA13D1-1FBA-E820-323B-77B41F1A66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39BE85-85F6-4636-C651-D87CC969A49E}"/>
              </a:ext>
            </a:extLst>
          </p:cNvPr>
          <p:cNvSpPr>
            <a:spLocks noGrp="1"/>
          </p:cNvSpPr>
          <p:nvPr>
            <p:ph type="sldNum" sz="quarter" idx="12"/>
          </p:nvPr>
        </p:nvSpPr>
        <p:spPr/>
        <p:txBody>
          <a:bodyPr/>
          <a:lstStyle/>
          <a:p>
            <a:fld id="{FA4FCA09-A334-4A38-8A78-E51DCD588AB3}" type="slidenum">
              <a:rPr lang="en-US" smtClean="0"/>
              <a:t>‹N°›</a:t>
            </a:fld>
            <a:endParaRPr lang="en-US"/>
          </a:p>
        </p:txBody>
      </p:sp>
    </p:spTree>
    <p:extLst>
      <p:ext uri="{BB962C8B-B14F-4D97-AF65-F5344CB8AC3E}">
        <p14:creationId xmlns:p14="http://schemas.microsoft.com/office/powerpoint/2010/main" val="29463960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2E861E-DFBA-B4AA-9356-CDE3D3F57C04}"/>
              </a:ext>
            </a:extLst>
          </p:cNvPr>
          <p:cNvSpPr>
            <a:spLocks noGrp="1"/>
          </p:cNvSpPr>
          <p:nvPr>
            <p:ph sz="half" idx="1"/>
          </p:nvPr>
        </p:nvSpPr>
        <p:spPr>
          <a:xfrm>
            <a:off x="612648"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451D7538-EC5A-3EE7-176F-A58920C507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999A8DD2-C443-44AD-85B3-4CE72B962C5F}" type="datetimeFigureOut">
              <a:rPr lang="en-US" smtClean="0"/>
              <a:t>1/13/24</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FA4FCA09-A334-4A38-8A78-E51DCD588AB3}" type="slidenum">
              <a:rPr lang="en-US" smtClean="0"/>
              <a:t>‹N°›</a:t>
            </a:fld>
            <a:endParaRPr lang="en-US"/>
          </a:p>
        </p:txBody>
      </p:sp>
    </p:spTree>
    <p:extLst>
      <p:ext uri="{BB962C8B-B14F-4D97-AF65-F5344CB8AC3E}">
        <p14:creationId xmlns:p14="http://schemas.microsoft.com/office/powerpoint/2010/main" val="8572613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DA52B0-7419-A946-4523-6D34BCAD26D1}"/>
              </a:ext>
            </a:extLst>
          </p:cNvPr>
          <p:cNvSpPr>
            <a:spLocks noGrp="1"/>
          </p:cNvSpPr>
          <p:nvPr>
            <p:ph sz="half" idx="2"/>
          </p:nvPr>
        </p:nvSpPr>
        <p:spPr>
          <a:xfrm>
            <a:off x="609600" y="2386894"/>
            <a:ext cx="5157787"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BAE980-E611-98B5-04E9-DE4584B0E33F}"/>
              </a:ext>
            </a:extLst>
          </p:cNvPr>
          <p:cNvSpPr>
            <a:spLocks noGrp="1"/>
          </p:cNvSpPr>
          <p:nvPr>
            <p:ph sz="quarter" idx="4"/>
          </p:nvPr>
        </p:nvSpPr>
        <p:spPr>
          <a:xfrm>
            <a:off x="6172199" y="2386894"/>
            <a:ext cx="5183189"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999A8DD2-C443-44AD-85B3-4CE72B962C5F}" type="datetimeFigureOut">
              <a:rPr lang="en-US" smtClean="0"/>
              <a:t>1/13/24</a:t>
            </a:fld>
            <a:endParaRPr lang="en-US"/>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FA4FCA09-A334-4A38-8A78-E51DCD588AB3}" type="slidenum">
              <a:rPr lang="en-US" smtClean="0"/>
              <a:t>‹N°›</a:t>
            </a:fld>
            <a:endParaRPr lang="en-US"/>
          </a:p>
        </p:txBody>
      </p:sp>
    </p:spTree>
    <p:extLst>
      <p:ext uri="{BB962C8B-B14F-4D97-AF65-F5344CB8AC3E}">
        <p14:creationId xmlns:p14="http://schemas.microsoft.com/office/powerpoint/2010/main" val="4873073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999A8DD2-C443-44AD-85B3-4CE72B962C5F}" type="datetimeFigureOut">
              <a:rPr lang="en-US" smtClean="0"/>
              <a:t>1/13/24</a:t>
            </a:fld>
            <a:endParaRPr lang="en-US"/>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FA4FCA09-A334-4A38-8A78-E51DCD588AB3}" type="slidenum">
              <a:rPr lang="en-US" smtClean="0"/>
              <a:t>‹N°›</a:t>
            </a:fld>
            <a:endParaRPr lang="en-US"/>
          </a:p>
        </p:txBody>
      </p:sp>
    </p:spTree>
    <p:extLst>
      <p:ext uri="{BB962C8B-B14F-4D97-AF65-F5344CB8AC3E}">
        <p14:creationId xmlns:p14="http://schemas.microsoft.com/office/powerpoint/2010/main" val="20952212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999A8DD2-C443-44AD-85B3-4CE72B962C5F}" type="datetimeFigureOut">
              <a:rPr lang="en-US" smtClean="0"/>
              <a:t>1/13/24</a:t>
            </a:fld>
            <a:endParaRPr lang="en-US"/>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FA4FCA09-A334-4A38-8A78-E51DCD588AB3}" type="slidenum">
              <a:rPr lang="en-US" smtClean="0"/>
              <a:t>‹N°›</a:t>
            </a:fld>
            <a:endParaRPr lang="en-US"/>
          </a:p>
        </p:txBody>
      </p:sp>
    </p:spTree>
    <p:extLst>
      <p:ext uri="{BB962C8B-B14F-4D97-AF65-F5344CB8AC3E}">
        <p14:creationId xmlns:p14="http://schemas.microsoft.com/office/powerpoint/2010/main" val="774028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6"/>
            <a:ext cx="6279741" cy="54864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728895"/>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999A8DD2-C443-44AD-85B3-4CE72B962C5F}" type="datetimeFigureOut">
              <a:rPr lang="en-US" smtClean="0"/>
              <a:t>1/13/24</a:t>
            </a:fld>
            <a:endParaRPr lang="en-US"/>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FA4FCA09-A334-4A38-8A78-E51DCD588AB3}" type="slidenum">
              <a:rPr lang="en-US" smtClean="0"/>
              <a:t>‹N°›</a:t>
            </a:fld>
            <a:endParaRPr lang="en-US"/>
          </a:p>
        </p:txBody>
      </p:sp>
    </p:spTree>
    <p:extLst>
      <p:ext uri="{BB962C8B-B14F-4D97-AF65-F5344CB8AC3E}">
        <p14:creationId xmlns:p14="http://schemas.microsoft.com/office/powerpoint/2010/main" val="18485754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657103"/>
            <a:ext cx="6483687" cy="55559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999A8DD2-C443-44AD-85B3-4CE72B962C5F}" type="datetimeFigureOut">
              <a:rPr lang="en-US" smtClean="0"/>
              <a:t>1/13/24</a:t>
            </a:fld>
            <a:endParaRPr lang="en-US"/>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FA4FCA09-A334-4A38-8A78-E51DCD588AB3}" type="slidenum">
              <a:rPr lang="en-US" smtClean="0"/>
              <a:t>‹N°›</a:t>
            </a:fld>
            <a:endParaRPr lang="en-US"/>
          </a:p>
        </p:txBody>
      </p:sp>
    </p:spTree>
    <p:extLst>
      <p:ext uri="{BB962C8B-B14F-4D97-AF65-F5344CB8AC3E}">
        <p14:creationId xmlns:p14="http://schemas.microsoft.com/office/powerpoint/2010/main" val="42567048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999A8DD2-C443-44AD-85B3-4CE72B962C5F}" type="datetimeFigureOut">
              <a:rPr lang="en-US" smtClean="0"/>
              <a:t>1/13/24</a:t>
            </a:fld>
            <a:endParaRPr lang="en-US"/>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FA4FCA09-A334-4A38-8A78-E51DCD588AB3}" type="slidenum">
              <a:rPr lang="en-US" smtClean="0"/>
              <a:t>‹N°›</a:t>
            </a:fld>
            <a:endParaRPr lang="en-US"/>
          </a:p>
        </p:txBody>
      </p:sp>
    </p:spTree>
    <p:extLst>
      <p:ext uri="{BB962C8B-B14F-4D97-AF65-F5344CB8AC3E}">
        <p14:creationId xmlns:p14="http://schemas.microsoft.com/office/powerpoint/2010/main" val="58426815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5" r:id="rId6"/>
    <p:sldLayoutId id="2147483680" r:id="rId7"/>
    <p:sldLayoutId id="2147483681" r:id="rId8"/>
    <p:sldLayoutId id="2147483682" r:id="rId9"/>
    <p:sldLayoutId id="2147483684" r:id="rId10"/>
    <p:sldLayoutId id="2147483683" r:id="rId11"/>
  </p:sldLayoutIdLst>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Image 37" descr="Une image contenant transport, avion, véhicule, plein air&#10;&#10;Description générée automatiquement">
            <a:extLst>
              <a:ext uri="{FF2B5EF4-FFF2-40B4-BE49-F238E27FC236}">
                <a16:creationId xmlns:a16="http://schemas.microsoft.com/office/drawing/2014/main" id="{0F35B5EC-C22F-FB6F-FC69-87C5FCE79056}"/>
              </a:ext>
            </a:extLst>
          </p:cNvPr>
          <p:cNvPicPr>
            <a:picLocks noChangeAspect="1"/>
          </p:cNvPicPr>
          <p:nvPr/>
        </p:nvPicPr>
        <p:blipFill rotWithShape="1">
          <a:blip r:embed="rId2"/>
          <a:srcRect t="15730"/>
          <a:stretch/>
        </p:blipFill>
        <p:spPr>
          <a:xfrm>
            <a:off x="726509" y="1027145"/>
            <a:ext cx="11258810" cy="5774489"/>
          </a:xfrm>
          <a:prstGeom prst="rect">
            <a:avLst/>
          </a:prstGeom>
          <a:noFill/>
        </p:spPr>
      </p:pic>
      <p:sp>
        <p:nvSpPr>
          <p:cNvPr id="79" name="Forme libre 78">
            <a:extLst>
              <a:ext uri="{FF2B5EF4-FFF2-40B4-BE49-F238E27FC236}">
                <a16:creationId xmlns:a16="http://schemas.microsoft.com/office/drawing/2014/main" id="{26255AB8-1668-8499-889E-15416271EBA0}"/>
              </a:ext>
            </a:extLst>
          </p:cNvPr>
          <p:cNvSpPr/>
          <p:nvPr/>
        </p:nvSpPr>
        <p:spPr>
          <a:xfrm>
            <a:off x="0" y="0"/>
            <a:ext cx="12192000" cy="6858000"/>
          </a:xfrm>
          <a:custGeom>
            <a:avLst/>
            <a:gdLst/>
            <a:ahLst/>
            <a:cxnLst/>
            <a:rect l="l" t="t" r="r" b="b"/>
            <a:pathLst>
              <a:path w="12192000" h="6858000">
                <a:moveTo>
                  <a:pt x="6425643" y="3522666"/>
                </a:moveTo>
                <a:cubicBezTo>
                  <a:pt x="6431805" y="3523077"/>
                  <a:pt x="6433782" y="3523436"/>
                  <a:pt x="6431574" y="3523744"/>
                </a:cubicBezTo>
                <a:lnTo>
                  <a:pt x="6430351" y="3523793"/>
                </a:lnTo>
                <a:close/>
                <a:moveTo>
                  <a:pt x="4790128" y="2959421"/>
                </a:moveTo>
                <a:cubicBezTo>
                  <a:pt x="4807383" y="2992287"/>
                  <a:pt x="4834498" y="3067880"/>
                  <a:pt x="4871472" y="3186198"/>
                </a:cubicBezTo>
                <a:cubicBezTo>
                  <a:pt x="4909268" y="3308625"/>
                  <a:pt x="4928166" y="3383395"/>
                  <a:pt x="4928166" y="3410510"/>
                </a:cubicBezTo>
                <a:cubicBezTo>
                  <a:pt x="4928166" y="3417905"/>
                  <a:pt x="4927345" y="3423656"/>
                  <a:pt x="4925701" y="3427765"/>
                </a:cubicBezTo>
                <a:cubicBezTo>
                  <a:pt x="4919950" y="3440911"/>
                  <a:pt x="4889960" y="3447484"/>
                  <a:pt x="4835731" y="3447484"/>
                </a:cubicBezTo>
                <a:cubicBezTo>
                  <a:pt x="4777393" y="3447484"/>
                  <a:pt x="4735488" y="3446663"/>
                  <a:pt x="4710017" y="3445019"/>
                </a:cubicBezTo>
                <a:cubicBezTo>
                  <a:pt x="4660718" y="3443376"/>
                  <a:pt x="4636068" y="3435160"/>
                  <a:pt x="4636068" y="3420370"/>
                </a:cubicBezTo>
                <a:cubicBezTo>
                  <a:pt x="4636068" y="3398185"/>
                  <a:pt x="4658253" y="3323004"/>
                  <a:pt x="4702622" y="3194825"/>
                </a:cubicBezTo>
                <a:cubicBezTo>
                  <a:pt x="4743705" y="3074042"/>
                  <a:pt x="4772873" y="2995574"/>
                  <a:pt x="4790128" y="2959421"/>
                </a:cubicBezTo>
                <a:close/>
                <a:moveTo>
                  <a:pt x="6404691" y="2742504"/>
                </a:moveTo>
                <a:cubicBezTo>
                  <a:pt x="6513148" y="2742504"/>
                  <a:pt x="6592849" y="2757294"/>
                  <a:pt x="6643792" y="2786874"/>
                </a:cubicBezTo>
                <a:cubicBezTo>
                  <a:pt x="6709524" y="2825491"/>
                  <a:pt x="6742390" y="2894921"/>
                  <a:pt x="6742390" y="2995163"/>
                </a:cubicBezTo>
                <a:cubicBezTo>
                  <a:pt x="6742390" y="3138131"/>
                  <a:pt x="6652419" y="3209615"/>
                  <a:pt x="6472477" y="3209615"/>
                </a:cubicBezTo>
                <a:cubicBezTo>
                  <a:pt x="6417426" y="3209615"/>
                  <a:pt x="6364840" y="3205918"/>
                  <a:pt x="6314719" y="3198523"/>
                </a:cubicBezTo>
                <a:cubicBezTo>
                  <a:pt x="6288426" y="3194415"/>
                  <a:pt x="6275280" y="3190307"/>
                  <a:pt x="6275280" y="3186198"/>
                </a:cubicBezTo>
                <a:cubicBezTo>
                  <a:pt x="6275280" y="3168122"/>
                  <a:pt x="6274869" y="3140596"/>
                  <a:pt x="6274047" y="3103622"/>
                </a:cubicBezTo>
                <a:cubicBezTo>
                  <a:pt x="6273226" y="3066647"/>
                  <a:pt x="6272815" y="3038711"/>
                  <a:pt x="6272815" y="3019813"/>
                </a:cubicBezTo>
                <a:cubicBezTo>
                  <a:pt x="6272815" y="2886705"/>
                  <a:pt x="6275280" y="2806183"/>
                  <a:pt x="6280210" y="2778246"/>
                </a:cubicBezTo>
                <a:cubicBezTo>
                  <a:pt x="6285140" y="2754418"/>
                  <a:pt x="6326633" y="2742504"/>
                  <a:pt x="6404691" y="2742504"/>
                </a:cubicBezTo>
                <a:close/>
                <a:moveTo>
                  <a:pt x="7420358" y="2383852"/>
                </a:moveTo>
                <a:cubicBezTo>
                  <a:pt x="7403103" y="2383852"/>
                  <a:pt x="7394475" y="2393712"/>
                  <a:pt x="7394476" y="2413431"/>
                </a:cubicBezTo>
                <a:cubicBezTo>
                  <a:pt x="7394475" y="2507922"/>
                  <a:pt x="7398995" y="2650479"/>
                  <a:pt x="7408033" y="2841103"/>
                </a:cubicBezTo>
                <a:cubicBezTo>
                  <a:pt x="7417072" y="3031727"/>
                  <a:pt x="7421591" y="3174695"/>
                  <a:pt x="7421591" y="3270007"/>
                </a:cubicBezTo>
                <a:cubicBezTo>
                  <a:pt x="7421591" y="3302873"/>
                  <a:pt x="7420358" y="3352583"/>
                  <a:pt x="7417893" y="3419137"/>
                </a:cubicBezTo>
                <a:cubicBezTo>
                  <a:pt x="7415428" y="3485691"/>
                  <a:pt x="7414196" y="3535812"/>
                  <a:pt x="7414196" y="3569500"/>
                </a:cubicBezTo>
                <a:cubicBezTo>
                  <a:pt x="7414196" y="3714933"/>
                  <a:pt x="7424877" y="3815997"/>
                  <a:pt x="7446240" y="3872691"/>
                </a:cubicBezTo>
                <a:cubicBezTo>
                  <a:pt x="7488966" y="3988544"/>
                  <a:pt x="7581813" y="4067012"/>
                  <a:pt x="7724781" y="4108095"/>
                </a:cubicBezTo>
                <a:cubicBezTo>
                  <a:pt x="7814342" y="4133566"/>
                  <a:pt x="7942109" y="4146302"/>
                  <a:pt x="8108084" y="4146302"/>
                </a:cubicBezTo>
                <a:cubicBezTo>
                  <a:pt x="8475362" y="4146302"/>
                  <a:pt x="8705016" y="4076462"/>
                  <a:pt x="8797042" y="3936780"/>
                </a:cubicBezTo>
                <a:cubicBezTo>
                  <a:pt x="8847162" y="3860366"/>
                  <a:pt x="8872222" y="3717398"/>
                  <a:pt x="8872223" y="3507876"/>
                </a:cubicBezTo>
                <a:cubicBezTo>
                  <a:pt x="8872222" y="3481583"/>
                  <a:pt x="8871812" y="3441938"/>
                  <a:pt x="8870990" y="3388942"/>
                </a:cubicBezTo>
                <a:cubicBezTo>
                  <a:pt x="8870168" y="3335945"/>
                  <a:pt x="8869757" y="3296300"/>
                  <a:pt x="8869758" y="3270007"/>
                </a:cubicBezTo>
                <a:cubicBezTo>
                  <a:pt x="8869757" y="3174695"/>
                  <a:pt x="8873660" y="3031727"/>
                  <a:pt x="8881466" y="2841103"/>
                </a:cubicBezTo>
                <a:cubicBezTo>
                  <a:pt x="8889272" y="2650479"/>
                  <a:pt x="8893175" y="2507922"/>
                  <a:pt x="8893175" y="2413431"/>
                </a:cubicBezTo>
                <a:cubicBezTo>
                  <a:pt x="8893175" y="2393712"/>
                  <a:pt x="8881261" y="2383852"/>
                  <a:pt x="8857433" y="2383852"/>
                </a:cubicBezTo>
                <a:cubicBezTo>
                  <a:pt x="8808955" y="2383852"/>
                  <a:pt x="8735828" y="2385906"/>
                  <a:pt x="8638051" y="2390014"/>
                </a:cubicBezTo>
                <a:cubicBezTo>
                  <a:pt x="8540274" y="2394122"/>
                  <a:pt x="8467146" y="2396177"/>
                  <a:pt x="8418669" y="2396177"/>
                </a:cubicBezTo>
                <a:cubicBezTo>
                  <a:pt x="8398128" y="2396177"/>
                  <a:pt x="8387857" y="2408912"/>
                  <a:pt x="8387857" y="2434384"/>
                </a:cubicBezTo>
                <a:cubicBezTo>
                  <a:pt x="8387857" y="2553524"/>
                  <a:pt x="8390732" y="2732234"/>
                  <a:pt x="8396484" y="2970514"/>
                </a:cubicBezTo>
                <a:cubicBezTo>
                  <a:pt x="8402236" y="3208794"/>
                  <a:pt x="8405112" y="3387504"/>
                  <a:pt x="8405112" y="3506644"/>
                </a:cubicBezTo>
                <a:cubicBezTo>
                  <a:pt x="8405112" y="3670153"/>
                  <a:pt x="8320892" y="3751908"/>
                  <a:pt x="8152453" y="3751908"/>
                </a:cubicBezTo>
                <a:cubicBezTo>
                  <a:pt x="8037421" y="3751908"/>
                  <a:pt x="7961829" y="3721096"/>
                  <a:pt x="7925676" y="3659472"/>
                </a:cubicBezTo>
                <a:cubicBezTo>
                  <a:pt x="7898562" y="3614281"/>
                  <a:pt x="7885004" y="3527185"/>
                  <a:pt x="7885004" y="3398185"/>
                </a:cubicBezTo>
                <a:cubicBezTo>
                  <a:pt x="7885004" y="3289727"/>
                  <a:pt x="7888496" y="3127244"/>
                  <a:pt x="7895480" y="2910738"/>
                </a:cubicBezTo>
                <a:cubicBezTo>
                  <a:pt x="7902464" y="2694232"/>
                  <a:pt x="7905956" y="2531750"/>
                  <a:pt x="7905956" y="2423291"/>
                </a:cubicBezTo>
                <a:cubicBezTo>
                  <a:pt x="7905956" y="2405215"/>
                  <a:pt x="7895686" y="2396177"/>
                  <a:pt x="7875144" y="2396177"/>
                </a:cubicBezTo>
                <a:cubicBezTo>
                  <a:pt x="7825024" y="2396177"/>
                  <a:pt x="7749226" y="2394122"/>
                  <a:pt x="7647751" y="2390014"/>
                </a:cubicBezTo>
                <a:cubicBezTo>
                  <a:pt x="7546277" y="2385906"/>
                  <a:pt x="7470479" y="2383852"/>
                  <a:pt x="7420358" y="2383852"/>
                </a:cubicBezTo>
                <a:close/>
                <a:moveTo>
                  <a:pt x="1751188" y="2383852"/>
                </a:moveTo>
                <a:cubicBezTo>
                  <a:pt x="1732290" y="2383852"/>
                  <a:pt x="1722841" y="2392890"/>
                  <a:pt x="1722841" y="2410966"/>
                </a:cubicBezTo>
                <a:cubicBezTo>
                  <a:pt x="1722841" y="2498883"/>
                  <a:pt x="1725717" y="2630759"/>
                  <a:pt x="1731469" y="2806593"/>
                </a:cubicBezTo>
                <a:cubicBezTo>
                  <a:pt x="1737220" y="2982428"/>
                  <a:pt x="1740096" y="3114303"/>
                  <a:pt x="1740096" y="3202220"/>
                </a:cubicBezTo>
                <a:cubicBezTo>
                  <a:pt x="1740096" y="3306571"/>
                  <a:pt x="1732701" y="3525131"/>
                  <a:pt x="1717911" y="3857901"/>
                </a:cubicBezTo>
                <a:cubicBezTo>
                  <a:pt x="1711441" y="3995939"/>
                  <a:pt x="1707801" y="4068553"/>
                  <a:pt x="1706992" y="4075742"/>
                </a:cubicBezTo>
                <a:lnTo>
                  <a:pt x="1706977" y="4075805"/>
                </a:lnTo>
                <a:lnTo>
                  <a:pt x="1706819" y="4074818"/>
                </a:lnTo>
                <a:cubicBezTo>
                  <a:pt x="1706819" y="4075640"/>
                  <a:pt x="1706833" y="4076128"/>
                  <a:pt x="1706862" y="4076282"/>
                </a:cubicBezTo>
                <a:lnTo>
                  <a:pt x="1706977" y="4075805"/>
                </a:lnTo>
                <a:lnTo>
                  <a:pt x="1709053" y="4088761"/>
                </a:lnTo>
                <a:cubicBezTo>
                  <a:pt x="1713520" y="4101239"/>
                  <a:pt x="1724690" y="4109328"/>
                  <a:pt x="1742561" y="4113025"/>
                </a:cubicBezTo>
                <a:cubicBezTo>
                  <a:pt x="1775427" y="4119598"/>
                  <a:pt x="1851841" y="4122885"/>
                  <a:pt x="1971803" y="4122885"/>
                </a:cubicBezTo>
                <a:cubicBezTo>
                  <a:pt x="2061363" y="4122885"/>
                  <a:pt x="2132847" y="4119598"/>
                  <a:pt x="2186255" y="4113025"/>
                </a:cubicBezTo>
                <a:cubicBezTo>
                  <a:pt x="2205974" y="4110560"/>
                  <a:pt x="2216656" y="4108917"/>
                  <a:pt x="2218299" y="4108095"/>
                </a:cubicBezTo>
                <a:cubicBezTo>
                  <a:pt x="2225694" y="4103987"/>
                  <a:pt x="2229391" y="4093716"/>
                  <a:pt x="2229392" y="4077283"/>
                </a:cubicBezTo>
                <a:cubicBezTo>
                  <a:pt x="2229391" y="3980328"/>
                  <a:pt x="2226927" y="3834484"/>
                  <a:pt x="2221997" y="3639752"/>
                </a:cubicBezTo>
                <a:cubicBezTo>
                  <a:pt x="2217067" y="3445019"/>
                  <a:pt x="2214602" y="3299176"/>
                  <a:pt x="2214602" y="3202220"/>
                </a:cubicBezTo>
                <a:cubicBezTo>
                  <a:pt x="2214602" y="3114303"/>
                  <a:pt x="2219326" y="2982428"/>
                  <a:pt x="2228775" y="2806593"/>
                </a:cubicBezTo>
                <a:cubicBezTo>
                  <a:pt x="2238225" y="2630759"/>
                  <a:pt x="2242949" y="2498883"/>
                  <a:pt x="2242949" y="2410966"/>
                </a:cubicBezTo>
                <a:cubicBezTo>
                  <a:pt x="2242949" y="2392890"/>
                  <a:pt x="2231035" y="2383852"/>
                  <a:pt x="2207207" y="2383852"/>
                </a:cubicBezTo>
                <a:cubicBezTo>
                  <a:pt x="2181736" y="2383852"/>
                  <a:pt x="2144145" y="2385084"/>
                  <a:pt x="2094435" y="2387549"/>
                </a:cubicBezTo>
                <a:cubicBezTo>
                  <a:pt x="2044725" y="2390014"/>
                  <a:pt x="2007134" y="2391247"/>
                  <a:pt x="1981663" y="2391247"/>
                </a:cubicBezTo>
                <a:cubicBezTo>
                  <a:pt x="1956191" y="2391247"/>
                  <a:pt x="1917779" y="2390014"/>
                  <a:pt x="1866425" y="2387549"/>
                </a:cubicBezTo>
                <a:cubicBezTo>
                  <a:pt x="1815072" y="2385084"/>
                  <a:pt x="1776660" y="2383852"/>
                  <a:pt x="1751188" y="2383852"/>
                </a:cubicBezTo>
                <a:close/>
                <a:moveTo>
                  <a:pt x="6571075" y="2376457"/>
                </a:moveTo>
                <a:cubicBezTo>
                  <a:pt x="6480693" y="2376457"/>
                  <a:pt x="6359499" y="2378100"/>
                  <a:pt x="6207493" y="2381387"/>
                </a:cubicBezTo>
                <a:cubicBezTo>
                  <a:pt x="5983181" y="2386317"/>
                  <a:pt x="5857673" y="2391247"/>
                  <a:pt x="5830970" y="2396177"/>
                </a:cubicBezTo>
                <a:cubicBezTo>
                  <a:pt x="5804266" y="2401106"/>
                  <a:pt x="5791324" y="2410556"/>
                  <a:pt x="5792147" y="2424524"/>
                </a:cubicBezTo>
                <a:lnTo>
                  <a:pt x="5793379" y="2441778"/>
                </a:lnTo>
                <a:cubicBezTo>
                  <a:pt x="5808991" y="2636511"/>
                  <a:pt x="5816796" y="2907657"/>
                  <a:pt x="5816796" y="3255217"/>
                </a:cubicBezTo>
                <a:cubicBezTo>
                  <a:pt x="5816796" y="3346421"/>
                  <a:pt x="5812482" y="3483226"/>
                  <a:pt x="5803855" y="3665634"/>
                </a:cubicBezTo>
                <a:cubicBezTo>
                  <a:pt x="5795228" y="3848041"/>
                  <a:pt x="5790914" y="3984436"/>
                  <a:pt x="5790914" y="4074818"/>
                </a:cubicBezTo>
                <a:cubicBezTo>
                  <a:pt x="5790914" y="4095360"/>
                  <a:pt x="5802828" y="4108095"/>
                  <a:pt x="5826656" y="4113025"/>
                </a:cubicBezTo>
                <a:cubicBezTo>
                  <a:pt x="5850484" y="4117955"/>
                  <a:pt x="5921146" y="4120420"/>
                  <a:pt x="6038643" y="4120420"/>
                </a:cubicBezTo>
                <a:cubicBezTo>
                  <a:pt x="6141350" y="4120420"/>
                  <a:pt x="6216942" y="4118777"/>
                  <a:pt x="6265420" y="4115490"/>
                </a:cubicBezTo>
                <a:cubicBezTo>
                  <a:pt x="6276923" y="4114669"/>
                  <a:pt x="6288426" y="4113847"/>
                  <a:pt x="6299929" y="4113025"/>
                </a:cubicBezTo>
                <a:cubicBezTo>
                  <a:pt x="6307324" y="4110560"/>
                  <a:pt x="6311022" y="4102344"/>
                  <a:pt x="6311022" y="4088375"/>
                </a:cubicBezTo>
                <a:cubicBezTo>
                  <a:pt x="6311022" y="4032503"/>
                  <a:pt x="6305886" y="3949105"/>
                  <a:pt x="6295616" y="3838181"/>
                </a:cubicBezTo>
                <a:cubicBezTo>
                  <a:pt x="6285345" y="3727258"/>
                  <a:pt x="6280210" y="3643860"/>
                  <a:pt x="6280210" y="3587987"/>
                </a:cubicBezTo>
                <a:cubicBezTo>
                  <a:pt x="6280210" y="3546083"/>
                  <a:pt x="6286372" y="3525131"/>
                  <a:pt x="6298697" y="3525131"/>
                </a:cubicBezTo>
                <a:cubicBezTo>
                  <a:pt x="6353337" y="3525131"/>
                  <a:pt x="6391236" y="3524925"/>
                  <a:pt x="6412393" y="3524515"/>
                </a:cubicBezTo>
                <a:lnTo>
                  <a:pt x="6430351" y="3523793"/>
                </a:lnTo>
                <a:lnTo>
                  <a:pt x="6491272" y="3538380"/>
                </a:lnTo>
                <a:cubicBezTo>
                  <a:pt x="6508321" y="3547213"/>
                  <a:pt x="6520543" y="3559640"/>
                  <a:pt x="6527938" y="3575663"/>
                </a:cubicBezTo>
                <a:cubicBezTo>
                  <a:pt x="6596135" y="3735885"/>
                  <a:pt x="6646257" y="3857080"/>
                  <a:pt x="6678301" y="3939245"/>
                </a:cubicBezTo>
                <a:cubicBezTo>
                  <a:pt x="6702129" y="4002512"/>
                  <a:pt x="6720206" y="4050168"/>
                  <a:pt x="6732530" y="4082213"/>
                </a:cubicBezTo>
                <a:cubicBezTo>
                  <a:pt x="6739104" y="4096181"/>
                  <a:pt x="6744855" y="4104398"/>
                  <a:pt x="6749785" y="4106863"/>
                </a:cubicBezTo>
                <a:cubicBezTo>
                  <a:pt x="6752250" y="4108506"/>
                  <a:pt x="6762521" y="4110560"/>
                  <a:pt x="6780597" y="4113025"/>
                </a:cubicBezTo>
                <a:cubicBezTo>
                  <a:pt x="6819215" y="4117955"/>
                  <a:pt x="6892342" y="4120420"/>
                  <a:pt x="6999979" y="4120420"/>
                </a:cubicBezTo>
                <a:cubicBezTo>
                  <a:pt x="7125692" y="4120420"/>
                  <a:pt x="7204160" y="4117955"/>
                  <a:pt x="7235383" y="4113025"/>
                </a:cubicBezTo>
                <a:cubicBezTo>
                  <a:pt x="7251817" y="4110560"/>
                  <a:pt x="7260033" y="4106452"/>
                  <a:pt x="7260033" y="4100700"/>
                </a:cubicBezTo>
                <a:cubicBezTo>
                  <a:pt x="7260033" y="4079337"/>
                  <a:pt x="7209912" y="3965127"/>
                  <a:pt x="7109670" y="3758070"/>
                </a:cubicBezTo>
                <a:cubicBezTo>
                  <a:pt x="7009428" y="3551013"/>
                  <a:pt x="6959307" y="3447895"/>
                  <a:pt x="6959307" y="3448717"/>
                </a:cubicBezTo>
                <a:cubicBezTo>
                  <a:pt x="6959307" y="3437214"/>
                  <a:pt x="6968756" y="3424889"/>
                  <a:pt x="6987654" y="3411743"/>
                </a:cubicBezTo>
                <a:cubicBezTo>
                  <a:pt x="7080502" y="3344367"/>
                  <a:pt x="7144180" y="3274937"/>
                  <a:pt x="7178689" y="3203453"/>
                </a:cubicBezTo>
                <a:cubicBezTo>
                  <a:pt x="7213199" y="3131969"/>
                  <a:pt x="7230453" y="3036246"/>
                  <a:pt x="7230453" y="2916284"/>
                </a:cubicBezTo>
                <a:cubicBezTo>
                  <a:pt x="7230453" y="2736342"/>
                  <a:pt x="7163488" y="2598715"/>
                  <a:pt x="7029559" y="2503403"/>
                </a:cubicBezTo>
                <a:cubicBezTo>
                  <a:pt x="6911240" y="2418772"/>
                  <a:pt x="6758412" y="2376457"/>
                  <a:pt x="6571075" y="2376457"/>
                </a:cubicBezTo>
                <a:close/>
                <a:moveTo>
                  <a:pt x="4573211" y="2354272"/>
                </a:moveTo>
                <a:cubicBezTo>
                  <a:pt x="4560065" y="2354272"/>
                  <a:pt x="4548562" y="2369884"/>
                  <a:pt x="4538703" y="2401106"/>
                </a:cubicBezTo>
                <a:cubicBezTo>
                  <a:pt x="4521447" y="2455336"/>
                  <a:pt x="4412167" y="2754829"/>
                  <a:pt x="4210862" y="3299587"/>
                </a:cubicBezTo>
                <a:cubicBezTo>
                  <a:pt x="4025167" y="3803261"/>
                  <a:pt x="3932320" y="4065780"/>
                  <a:pt x="3932320" y="4087143"/>
                </a:cubicBezTo>
                <a:cubicBezTo>
                  <a:pt x="3932320" y="4110971"/>
                  <a:pt x="3995177" y="4122885"/>
                  <a:pt x="4120890" y="4122885"/>
                </a:cubicBezTo>
                <a:cubicBezTo>
                  <a:pt x="4280291" y="4122885"/>
                  <a:pt x="4373960" y="4119598"/>
                  <a:pt x="4401896" y="4113025"/>
                </a:cubicBezTo>
                <a:cubicBezTo>
                  <a:pt x="4424081" y="4107274"/>
                  <a:pt x="4442979" y="4070299"/>
                  <a:pt x="4458590" y="4002102"/>
                </a:cubicBezTo>
                <a:cubicBezTo>
                  <a:pt x="4475846" y="3927331"/>
                  <a:pt x="4491456" y="3883372"/>
                  <a:pt x="4505425" y="3870226"/>
                </a:cubicBezTo>
                <a:cubicBezTo>
                  <a:pt x="4514463" y="3862831"/>
                  <a:pt x="4588822" y="3859134"/>
                  <a:pt x="4728505" y="3859134"/>
                </a:cubicBezTo>
                <a:cubicBezTo>
                  <a:pt x="4935561" y="3859134"/>
                  <a:pt x="5045663" y="3862010"/>
                  <a:pt x="5058809" y="3867761"/>
                </a:cubicBezTo>
                <a:cubicBezTo>
                  <a:pt x="5074421" y="3875978"/>
                  <a:pt x="5096195" y="3939245"/>
                  <a:pt x="5124132" y="4057563"/>
                </a:cubicBezTo>
                <a:cubicBezTo>
                  <a:pt x="5131526" y="4088786"/>
                  <a:pt x="5149192" y="4107274"/>
                  <a:pt x="5177128" y="4113025"/>
                </a:cubicBezTo>
                <a:cubicBezTo>
                  <a:pt x="5210816" y="4119598"/>
                  <a:pt x="5286408" y="4122885"/>
                  <a:pt x="5403905" y="4122885"/>
                </a:cubicBezTo>
                <a:cubicBezTo>
                  <a:pt x="5532083" y="4122885"/>
                  <a:pt x="5608497" y="4119598"/>
                  <a:pt x="5633146" y="4113025"/>
                </a:cubicBezTo>
                <a:cubicBezTo>
                  <a:pt x="5653688" y="4107274"/>
                  <a:pt x="5663958" y="4097003"/>
                  <a:pt x="5663959" y="4082213"/>
                </a:cubicBezTo>
                <a:cubicBezTo>
                  <a:pt x="5663958" y="4060028"/>
                  <a:pt x="5566181" y="3794634"/>
                  <a:pt x="5370628" y="3286029"/>
                </a:cubicBezTo>
                <a:cubicBezTo>
                  <a:pt x="5175896" y="2780711"/>
                  <a:pt x="5058399" y="2484915"/>
                  <a:pt x="5018138" y="2398642"/>
                </a:cubicBezTo>
                <a:cubicBezTo>
                  <a:pt x="5004991" y="2371527"/>
                  <a:pt x="4990612" y="2357970"/>
                  <a:pt x="4975001" y="2357970"/>
                </a:cubicBezTo>
                <a:cubicBezTo>
                  <a:pt x="4953637" y="2357970"/>
                  <a:pt x="4921388" y="2359408"/>
                  <a:pt x="4878251" y="2362283"/>
                </a:cubicBezTo>
                <a:cubicBezTo>
                  <a:pt x="4835114" y="2365159"/>
                  <a:pt x="4802453" y="2366597"/>
                  <a:pt x="4780269" y="2366597"/>
                </a:cubicBezTo>
                <a:cubicBezTo>
                  <a:pt x="4757262" y="2366597"/>
                  <a:pt x="4722547" y="2364543"/>
                  <a:pt x="4676124" y="2360435"/>
                </a:cubicBezTo>
                <a:cubicBezTo>
                  <a:pt x="4629700" y="2356326"/>
                  <a:pt x="4595396" y="2354272"/>
                  <a:pt x="4573211" y="2354272"/>
                </a:cubicBezTo>
                <a:close/>
                <a:moveTo>
                  <a:pt x="3254246" y="2343180"/>
                </a:moveTo>
                <a:cubicBezTo>
                  <a:pt x="3009392" y="2343180"/>
                  <a:pt x="2807676" y="2434384"/>
                  <a:pt x="2649096" y="2616791"/>
                </a:cubicBezTo>
                <a:cubicBezTo>
                  <a:pt x="2497090" y="2790982"/>
                  <a:pt x="2421087" y="3002969"/>
                  <a:pt x="2421087" y="3252752"/>
                </a:cubicBezTo>
                <a:cubicBezTo>
                  <a:pt x="2421087" y="3510752"/>
                  <a:pt x="2498734" y="3724382"/>
                  <a:pt x="2654026" y="3893643"/>
                </a:cubicBezTo>
                <a:cubicBezTo>
                  <a:pt x="2813427" y="4068656"/>
                  <a:pt x="3021306" y="4156162"/>
                  <a:pt x="3277663" y="4156162"/>
                </a:cubicBezTo>
                <a:cubicBezTo>
                  <a:pt x="3528267" y="4156162"/>
                  <a:pt x="3729162" y="4066191"/>
                  <a:pt x="3880347" y="3886248"/>
                </a:cubicBezTo>
                <a:cubicBezTo>
                  <a:pt x="3897602" y="3864885"/>
                  <a:pt x="3906229" y="3847630"/>
                  <a:pt x="3906229" y="3834484"/>
                </a:cubicBezTo>
                <a:cubicBezTo>
                  <a:pt x="3906229" y="3825446"/>
                  <a:pt x="3876238" y="3775325"/>
                  <a:pt x="3816258" y="3684121"/>
                </a:cubicBezTo>
                <a:cubicBezTo>
                  <a:pt x="3757920" y="3596204"/>
                  <a:pt x="3722178" y="3544851"/>
                  <a:pt x="3709032" y="3530061"/>
                </a:cubicBezTo>
                <a:cubicBezTo>
                  <a:pt x="3700815" y="3521023"/>
                  <a:pt x="3692598" y="3516503"/>
                  <a:pt x="3684382" y="3516503"/>
                </a:cubicBezTo>
                <a:cubicBezTo>
                  <a:pt x="3680274" y="3516503"/>
                  <a:pt x="3660143" y="3532115"/>
                  <a:pt x="3623990" y="3563338"/>
                </a:cubicBezTo>
                <a:cubicBezTo>
                  <a:pt x="3580442" y="3600312"/>
                  <a:pt x="3537716" y="3629070"/>
                  <a:pt x="3495812" y="3649612"/>
                </a:cubicBezTo>
                <a:cubicBezTo>
                  <a:pt x="3431723" y="3680835"/>
                  <a:pt x="3363937" y="3696446"/>
                  <a:pt x="3292452" y="3696446"/>
                </a:cubicBezTo>
                <a:cubicBezTo>
                  <a:pt x="3171669" y="3696446"/>
                  <a:pt x="3075125" y="3650433"/>
                  <a:pt x="3002819" y="3558408"/>
                </a:cubicBezTo>
                <a:cubicBezTo>
                  <a:pt x="2936265" y="3473777"/>
                  <a:pt x="2902988" y="3369016"/>
                  <a:pt x="2902988" y="3244125"/>
                </a:cubicBezTo>
                <a:cubicBezTo>
                  <a:pt x="2902988" y="3120876"/>
                  <a:pt x="2936265" y="3017348"/>
                  <a:pt x="3002819" y="2933539"/>
                </a:cubicBezTo>
                <a:cubicBezTo>
                  <a:pt x="3075125" y="2843157"/>
                  <a:pt x="3171669" y="2797966"/>
                  <a:pt x="3292452" y="2797966"/>
                </a:cubicBezTo>
                <a:cubicBezTo>
                  <a:pt x="3362293" y="2797966"/>
                  <a:pt x="3429669" y="2814399"/>
                  <a:pt x="3494580" y="2847265"/>
                </a:cubicBezTo>
                <a:cubicBezTo>
                  <a:pt x="3537305" y="2869450"/>
                  <a:pt x="3580853" y="2900262"/>
                  <a:pt x="3625223" y="2939701"/>
                </a:cubicBezTo>
                <a:cubicBezTo>
                  <a:pt x="3662197" y="2972568"/>
                  <a:pt x="3682739" y="2989001"/>
                  <a:pt x="3686847" y="2989001"/>
                </a:cubicBezTo>
                <a:cubicBezTo>
                  <a:pt x="3696707" y="2989001"/>
                  <a:pt x="3704923" y="2985714"/>
                  <a:pt x="3711497" y="2979141"/>
                </a:cubicBezTo>
                <a:cubicBezTo>
                  <a:pt x="3726286" y="2966816"/>
                  <a:pt x="3762234" y="2910533"/>
                  <a:pt x="3819339" y="2810291"/>
                </a:cubicBezTo>
                <a:cubicBezTo>
                  <a:pt x="3876444" y="2710049"/>
                  <a:pt x="3904997" y="2652122"/>
                  <a:pt x="3904997" y="2636511"/>
                </a:cubicBezTo>
                <a:cubicBezTo>
                  <a:pt x="3904997" y="2622543"/>
                  <a:pt x="3896780" y="2606520"/>
                  <a:pt x="3880347" y="2588444"/>
                </a:cubicBezTo>
                <a:cubicBezTo>
                  <a:pt x="3729162" y="2424935"/>
                  <a:pt x="3520462" y="2343180"/>
                  <a:pt x="3254246" y="2343180"/>
                </a:cubicBezTo>
                <a:close/>
                <a:moveTo>
                  <a:pt x="9759727" y="2332087"/>
                </a:moveTo>
                <a:cubicBezTo>
                  <a:pt x="9754797" y="2332087"/>
                  <a:pt x="9747812" y="2332498"/>
                  <a:pt x="9738774" y="2333320"/>
                </a:cubicBezTo>
                <a:cubicBezTo>
                  <a:pt x="9573622" y="2357970"/>
                  <a:pt x="9434352" y="2411377"/>
                  <a:pt x="9320963" y="2493543"/>
                </a:cubicBezTo>
                <a:cubicBezTo>
                  <a:pt x="9182102" y="2592963"/>
                  <a:pt x="9112673" y="2717855"/>
                  <a:pt x="9112673" y="2868217"/>
                </a:cubicBezTo>
                <a:cubicBezTo>
                  <a:pt x="9112673" y="2971746"/>
                  <a:pt x="9141020" y="3066236"/>
                  <a:pt x="9197714" y="3151689"/>
                </a:cubicBezTo>
                <a:cubicBezTo>
                  <a:pt x="9205931" y="3164013"/>
                  <a:pt x="9258516" y="3226048"/>
                  <a:pt x="9355472" y="3337794"/>
                </a:cubicBezTo>
                <a:cubicBezTo>
                  <a:pt x="9411344" y="3403526"/>
                  <a:pt x="9439281" y="3463096"/>
                  <a:pt x="9439281" y="3516503"/>
                </a:cubicBezTo>
                <a:cubicBezTo>
                  <a:pt x="9439281" y="3600312"/>
                  <a:pt x="9396554" y="3663580"/>
                  <a:pt x="9311103" y="3706306"/>
                </a:cubicBezTo>
                <a:cubicBezTo>
                  <a:pt x="9272485" y="3725204"/>
                  <a:pt x="9193606" y="3748210"/>
                  <a:pt x="9074466" y="3775325"/>
                </a:cubicBezTo>
                <a:cubicBezTo>
                  <a:pt x="9062142" y="3777790"/>
                  <a:pt x="9055979" y="3783541"/>
                  <a:pt x="9055979" y="3792580"/>
                </a:cubicBezTo>
                <a:cubicBezTo>
                  <a:pt x="9055979" y="3818051"/>
                  <a:pt x="9088434" y="3888508"/>
                  <a:pt x="9153345" y="4003950"/>
                </a:cubicBezTo>
                <a:cubicBezTo>
                  <a:pt x="9218256" y="4119393"/>
                  <a:pt x="9260160" y="4177114"/>
                  <a:pt x="9279058" y="4177114"/>
                </a:cubicBezTo>
                <a:cubicBezTo>
                  <a:pt x="9283166" y="4177114"/>
                  <a:pt x="9288506" y="4176703"/>
                  <a:pt x="9295080" y="4175882"/>
                </a:cubicBezTo>
                <a:cubicBezTo>
                  <a:pt x="9471736" y="4147124"/>
                  <a:pt x="9621688" y="4080159"/>
                  <a:pt x="9744937" y="3974987"/>
                </a:cubicBezTo>
                <a:cubicBezTo>
                  <a:pt x="9885440" y="3855847"/>
                  <a:pt x="9955692" y="3712879"/>
                  <a:pt x="9955692" y="3546083"/>
                </a:cubicBezTo>
                <a:cubicBezTo>
                  <a:pt x="9955692" y="3456523"/>
                  <a:pt x="9926522" y="3366552"/>
                  <a:pt x="9868186" y="3276169"/>
                </a:cubicBezTo>
                <a:cubicBezTo>
                  <a:pt x="9863256" y="3269596"/>
                  <a:pt x="9808615" y="3200577"/>
                  <a:pt x="9704265" y="3069112"/>
                </a:cubicBezTo>
                <a:cubicBezTo>
                  <a:pt x="9645106" y="2995985"/>
                  <a:pt x="9615526" y="2934361"/>
                  <a:pt x="9615526" y="2884240"/>
                </a:cubicBezTo>
                <a:cubicBezTo>
                  <a:pt x="9615526" y="2828367"/>
                  <a:pt x="9642230" y="2784820"/>
                  <a:pt x="9695638" y="2753597"/>
                </a:cubicBezTo>
                <a:cubicBezTo>
                  <a:pt x="9740006" y="2726482"/>
                  <a:pt x="9791770" y="2712925"/>
                  <a:pt x="9850930" y="2712925"/>
                </a:cubicBezTo>
                <a:cubicBezTo>
                  <a:pt x="9859147" y="2712925"/>
                  <a:pt x="9871060" y="2714157"/>
                  <a:pt x="9886672" y="2716622"/>
                </a:cubicBezTo>
                <a:cubicBezTo>
                  <a:pt x="9902283" y="2719087"/>
                  <a:pt x="9913376" y="2720320"/>
                  <a:pt x="9919950" y="2720320"/>
                </a:cubicBezTo>
                <a:cubicBezTo>
                  <a:pt x="9934739" y="2720320"/>
                  <a:pt x="9942134" y="2713336"/>
                  <a:pt x="9942134" y="2699367"/>
                </a:cubicBezTo>
                <a:cubicBezTo>
                  <a:pt x="9942134" y="2696081"/>
                  <a:pt x="9940902" y="2691972"/>
                  <a:pt x="9938437" y="2687043"/>
                </a:cubicBezTo>
                <a:cubicBezTo>
                  <a:pt x="9860379" y="2530107"/>
                  <a:pt x="9810669" y="2421648"/>
                  <a:pt x="9789306" y="2361667"/>
                </a:cubicBezTo>
                <a:cubicBezTo>
                  <a:pt x="9781912" y="2341947"/>
                  <a:pt x="9772052" y="2332087"/>
                  <a:pt x="9759727" y="2332087"/>
                </a:cubicBezTo>
                <a:close/>
                <a:moveTo>
                  <a:pt x="0" y="0"/>
                </a:moveTo>
                <a:lnTo>
                  <a:pt x="12192000" y="0"/>
                </a:lnTo>
                <a:lnTo>
                  <a:pt x="12192000" y="6858000"/>
                </a:lnTo>
                <a:lnTo>
                  <a:pt x="0" y="6858000"/>
                </a:ln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fr-FR"/>
          </a:p>
        </p:txBody>
      </p:sp>
    </p:spTree>
    <p:extLst>
      <p:ext uri="{BB962C8B-B14F-4D97-AF65-F5344CB8AC3E}">
        <p14:creationId xmlns:p14="http://schemas.microsoft.com/office/powerpoint/2010/main" val="29238243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descr="Une image contenant avion, ciel, Transport aérien, aile&#10;&#10;Description générée automatiquement">
            <a:extLst>
              <a:ext uri="{FF2B5EF4-FFF2-40B4-BE49-F238E27FC236}">
                <a16:creationId xmlns:a16="http://schemas.microsoft.com/office/drawing/2014/main" id="{2038B22E-AAE3-7571-1592-3B6F4CF82DCB}"/>
              </a:ext>
            </a:extLst>
          </p:cNvPr>
          <p:cNvPicPr>
            <a:picLocks noGrp="1" noChangeAspect="1"/>
          </p:cNvPicPr>
          <p:nvPr>
            <p:ph idx="4294967295"/>
          </p:nvPr>
        </p:nvPicPr>
        <p:blipFill rotWithShape="1">
          <a:blip r:embed="rId2"/>
          <a:srcRect t="15730"/>
          <a:stretch/>
        </p:blipFill>
        <p:spPr>
          <a:xfrm>
            <a:off x="-146282" y="-82295"/>
            <a:ext cx="12452070" cy="7004302"/>
          </a:xfrm>
          <a:noFill/>
        </p:spPr>
      </p:pic>
      <p:cxnSp>
        <p:nvCxnSpPr>
          <p:cNvPr id="8" name="Connecteur droit 7">
            <a:extLst>
              <a:ext uri="{FF2B5EF4-FFF2-40B4-BE49-F238E27FC236}">
                <a16:creationId xmlns:a16="http://schemas.microsoft.com/office/drawing/2014/main" id="{73C447C3-343B-C643-017A-EDE586C412B5}"/>
              </a:ext>
            </a:extLst>
          </p:cNvPr>
          <p:cNvCxnSpPr>
            <a:cxnSpLocks/>
          </p:cNvCxnSpPr>
          <p:nvPr/>
        </p:nvCxnSpPr>
        <p:spPr>
          <a:xfrm>
            <a:off x="0" y="2405075"/>
            <a:ext cx="3531152" cy="0"/>
          </a:xfrm>
          <a:prstGeom prst="line">
            <a:avLst/>
          </a:prstGeom>
          <a:ln w="38100">
            <a:solidFill>
              <a:schemeClr val="bg1"/>
            </a:solidFill>
          </a:ln>
        </p:spPr>
        <p:style>
          <a:lnRef idx="3">
            <a:schemeClr val="accent1"/>
          </a:lnRef>
          <a:fillRef idx="0">
            <a:schemeClr val="accent1"/>
          </a:fillRef>
          <a:effectRef idx="2">
            <a:schemeClr val="accent1"/>
          </a:effectRef>
          <a:fontRef idx="minor">
            <a:schemeClr val="tx1"/>
          </a:fontRef>
        </p:style>
      </p:cxnSp>
      <p:sp>
        <p:nvSpPr>
          <p:cNvPr id="9" name="ZoneTexte 8">
            <a:extLst>
              <a:ext uri="{FF2B5EF4-FFF2-40B4-BE49-F238E27FC236}">
                <a16:creationId xmlns:a16="http://schemas.microsoft.com/office/drawing/2014/main" id="{03B16C36-88C1-1A7D-5700-8B667A010E5B}"/>
              </a:ext>
            </a:extLst>
          </p:cNvPr>
          <p:cNvSpPr txBox="1"/>
          <p:nvPr/>
        </p:nvSpPr>
        <p:spPr>
          <a:xfrm>
            <a:off x="587824" y="2405075"/>
            <a:ext cx="3797300" cy="523220"/>
          </a:xfrm>
          <a:prstGeom prst="rect">
            <a:avLst/>
          </a:prstGeom>
          <a:noFill/>
        </p:spPr>
        <p:txBody>
          <a:bodyPr wrap="square" rtlCol="0">
            <a:spAutoFit/>
          </a:bodyPr>
          <a:lstStyle/>
          <a:p>
            <a:r>
              <a:rPr lang="fr-FR" sz="2800" b="1" i="0" dirty="0">
                <a:solidFill>
                  <a:schemeClr val="bg1"/>
                </a:solidFill>
                <a:effectLst/>
                <a:latin typeface="ADLaM Display" panose="02010000000000000000" pitchFamily="2" charset="77"/>
                <a:ea typeface="ADLaM Display" panose="02010000000000000000" pitchFamily="2" charset="77"/>
                <a:cs typeface="ADLaM Display" panose="02010000000000000000" pitchFamily="2" charset="77"/>
              </a:rPr>
              <a:t>Introduction</a:t>
            </a:r>
            <a:endParaRPr lang="fr-FR" sz="2800" dirty="0">
              <a:solidFill>
                <a:schemeClr val="bg1"/>
              </a:solidFill>
              <a:latin typeface="ADLaM Display" panose="02010000000000000000" pitchFamily="2" charset="77"/>
              <a:ea typeface="ADLaM Display" panose="02010000000000000000" pitchFamily="2" charset="77"/>
              <a:cs typeface="ADLaM Display" panose="02010000000000000000" pitchFamily="2" charset="77"/>
            </a:endParaRPr>
          </a:p>
        </p:txBody>
      </p:sp>
      <p:sp>
        <p:nvSpPr>
          <p:cNvPr id="11" name="Processus prédéfini 10">
            <a:extLst>
              <a:ext uri="{FF2B5EF4-FFF2-40B4-BE49-F238E27FC236}">
                <a16:creationId xmlns:a16="http://schemas.microsoft.com/office/drawing/2014/main" id="{996FD015-7517-F08C-A66A-48898CB6AF51}"/>
              </a:ext>
            </a:extLst>
          </p:cNvPr>
          <p:cNvSpPr/>
          <p:nvPr/>
        </p:nvSpPr>
        <p:spPr>
          <a:xfrm>
            <a:off x="-25167" y="-2"/>
            <a:ext cx="3728278" cy="2386800"/>
          </a:xfrm>
          <a:prstGeom prst="flowChartPredefinedProcess">
            <a:avLst/>
          </a:prstGeom>
          <a:solidFill>
            <a:schemeClr val="dk1">
              <a:alpha val="28879"/>
            </a:schemeClr>
          </a:solidFill>
          <a:ln>
            <a:noFill/>
          </a:ln>
          <a:effectLst>
            <a:outerShdw sx="1000" sy="1000" algn="ctr" rotWithShape="0">
              <a:srgbClr val="000000"/>
            </a:outerShdw>
            <a:softEdge rad="0"/>
          </a:effectLst>
        </p:spPr>
        <p:style>
          <a:lnRef idx="0">
            <a:scrgbClr r="0" g="0" b="0"/>
          </a:lnRef>
          <a:fillRef idx="0">
            <a:scrgbClr r="0" g="0" b="0"/>
          </a:fillRef>
          <a:effectRef idx="0">
            <a:scrgbClr r="0" g="0" b="0"/>
          </a:effectRef>
          <a:fontRef idx="minor">
            <a:schemeClr val="lt1"/>
          </a:fontRef>
        </p:style>
        <p:txBody>
          <a:bodyPr rtlCol="0" anchor="ctr"/>
          <a:lstStyle/>
          <a:p>
            <a:pPr algn="ctr"/>
            <a:endParaRPr lang="fr-FR"/>
          </a:p>
        </p:txBody>
      </p:sp>
      <p:sp>
        <p:nvSpPr>
          <p:cNvPr id="13" name="ZoneTexte 12">
            <a:extLst>
              <a:ext uri="{FF2B5EF4-FFF2-40B4-BE49-F238E27FC236}">
                <a16:creationId xmlns:a16="http://schemas.microsoft.com/office/drawing/2014/main" id="{D65A0A71-DDBF-32A3-037B-F584F4E719F2}"/>
              </a:ext>
            </a:extLst>
          </p:cNvPr>
          <p:cNvSpPr txBox="1"/>
          <p:nvPr/>
        </p:nvSpPr>
        <p:spPr>
          <a:xfrm>
            <a:off x="42474" y="90405"/>
            <a:ext cx="3660637" cy="2062103"/>
          </a:xfrm>
          <a:prstGeom prst="rect">
            <a:avLst/>
          </a:prstGeom>
          <a:noFill/>
        </p:spPr>
        <p:txBody>
          <a:bodyPr wrap="square" rtlCol="0">
            <a:spAutoFit/>
          </a:bodyPr>
          <a:lstStyle/>
          <a:p>
            <a:r>
              <a:rPr lang="fr-FR" sz="1600" b="0" i="0" dirty="0">
                <a:solidFill>
                  <a:schemeClr val="bg1"/>
                </a:solidFill>
                <a:effectLst/>
                <a:latin typeface="ADLaM Display" panose="02010000000000000000" pitchFamily="2" charset="77"/>
                <a:ea typeface="ADLaM Display" panose="02010000000000000000" pitchFamily="2" charset="77"/>
                <a:cs typeface="ADLaM Display" panose="02010000000000000000" pitchFamily="2" charset="77"/>
              </a:rPr>
              <a:t>Dans le cadre de notre première année de BTS SIO, nous avons entrepris un atelier passionnant qui s'étend du 30 Novembre  à 16 janvier. Travaillant en équipes de 4, nous avons exploré ensemble les rouages de la création de l’entreprise Icarus.</a:t>
            </a:r>
            <a:endParaRPr lang="fr-FR" sz="1600" dirty="0">
              <a:solidFill>
                <a:schemeClr val="bg1"/>
              </a:solidFill>
              <a:latin typeface="ADLaM Display" panose="02010000000000000000" pitchFamily="2" charset="77"/>
              <a:ea typeface="ADLaM Display" panose="02010000000000000000" pitchFamily="2" charset="77"/>
              <a:cs typeface="ADLaM Display" panose="02010000000000000000" pitchFamily="2" charset="77"/>
            </a:endParaRPr>
          </a:p>
        </p:txBody>
      </p:sp>
      <p:sp>
        <p:nvSpPr>
          <p:cNvPr id="15" name="Ellipse 14">
            <a:extLst>
              <a:ext uri="{FF2B5EF4-FFF2-40B4-BE49-F238E27FC236}">
                <a16:creationId xmlns:a16="http://schemas.microsoft.com/office/drawing/2014/main" id="{7F31F44B-0F72-4210-ADCA-328EA31FCADC}"/>
              </a:ext>
            </a:extLst>
          </p:cNvPr>
          <p:cNvSpPr/>
          <p:nvPr/>
        </p:nvSpPr>
        <p:spPr>
          <a:xfrm>
            <a:off x="3366561" y="2074109"/>
            <a:ext cx="673100" cy="685800"/>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solidFill>
                <a:schemeClr val="tx1"/>
              </a:solidFill>
            </a:endParaRPr>
          </a:p>
        </p:txBody>
      </p:sp>
    </p:spTree>
    <p:extLst>
      <p:ext uri="{BB962C8B-B14F-4D97-AF65-F5344CB8AC3E}">
        <p14:creationId xmlns:p14="http://schemas.microsoft.com/office/powerpoint/2010/main" val="8652368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descr="Une image contenant avion, ciel, Transport aérien, aile&#10;&#10;Description générée automatiquement">
            <a:extLst>
              <a:ext uri="{FF2B5EF4-FFF2-40B4-BE49-F238E27FC236}">
                <a16:creationId xmlns:a16="http://schemas.microsoft.com/office/drawing/2014/main" id="{2038B22E-AAE3-7571-1592-3B6F4CF82DCB}"/>
              </a:ext>
            </a:extLst>
          </p:cNvPr>
          <p:cNvPicPr>
            <a:picLocks noGrp="1" noChangeAspect="1"/>
          </p:cNvPicPr>
          <p:nvPr>
            <p:ph idx="4294967295"/>
          </p:nvPr>
        </p:nvPicPr>
        <p:blipFill rotWithShape="1">
          <a:blip r:embed="rId2"/>
          <a:srcRect t="15730"/>
          <a:stretch/>
        </p:blipFill>
        <p:spPr>
          <a:xfrm>
            <a:off x="-113772" y="-54865"/>
            <a:ext cx="12403308" cy="6976873"/>
          </a:xfrm>
          <a:noFill/>
        </p:spPr>
      </p:pic>
      <p:sp>
        <p:nvSpPr>
          <p:cNvPr id="9" name="ZoneTexte 8">
            <a:extLst>
              <a:ext uri="{FF2B5EF4-FFF2-40B4-BE49-F238E27FC236}">
                <a16:creationId xmlns:a16="http://schemas.microsoft.com/office/drawing/2014/main" id="{03B16C36-88C1-1A7D-5700-8B667A010E5B}"/>
              </a:ext>
            </a:extLst>
          </p:cNvPr>
          <p:cNvSpPr txBox="1"/>
          <p:nvPr/>
        </p:nvSpPr>
        <p:spPr>
          <a:xfrm>
            <a:off x="8654009" y="2375396"/>
            <a:ext cx="3797300" cy="492443"/>
          </a:xfrm>
          <a:prstGeom prst="rect">
            <a:avLst/>
          </a:prstGeom>
          <a:noFill/>
        </p:spPr>
        <p:txBody>
          <a:bodyPr wrap="square" rtlCol="0">
            <a:spAutoFit/>
          </a:bodyPr>
          <a:lstStyle/>
          <a:p>
            <a:r>
              <a:rPr lang="fr-FR" sz="2600" b="1" i="0" dirty="0">
                <a:solidFill>
                  <a:schemeClr val="bg1"/>
                </a:solidFill>
                <a:effectLst/>
                <a:latin typeface="ADLaM Display" panose="02010000000000000000" pitchFamily="2" charset="77"/>
                <a:ea typeface="ADLaM Display" panose="02010000000000000000" pitchFamily="2" charset="77"/>
                <a:cs typeface="ADLaM Display" panose="02010000000000000000" pitchFamily="2" charset="77"/>
              </a:rPr>
              <a:t>Objectifs de l'Atelier</a:t>
            </a:r>
            <a:endParaRPr lang="fr-FR" sz="2600" dirty="0">
              <a:solidFill>
                <a:schemeClr val="bg1"/>
              </a:solidFill>
              <a:latin typeface="ADLaM Display" panose="02010000000000000000" pitchFamily="2" charset="77"/>
              <a:ea typeface="ADLaM Display" panose="02010000000000000000" pitchFamily="2" charset="77"/>
              <a:cs typeface="ADLaM Display" panose="02010000000000000000" pitchFamily="2" charset="77"/>
            </a:endParaRPr>
          </a:p>
        </p:txBody>
      </p:sp>
      <p:sp>
        <p:nvSpPr>
          <p:cNvPr id="11" name="Processus prédéfini 10">
            <a:extLst>
              <a:ext uri="{FF2B5EF4-FFF2-40B4-BE49-F238E27FC236}">
                <a16:creationId xmlns:a16="http://schemas.microsoft.com/office/drawing/2014/main" id="{996FD015-7517-F08C-A66A-48898CB6AF51}"/>
              </a:ext>
            </a:extLst>
          </p:cNvPr>
          <p:cNvSpPr/>
          <p:nvPr/>
        </p:nvSpPr>
        <p:spPr>
          <a:xfrm>
            <a:off x="8485795" y="-22697"/>
            <a:ext cx="3728278" cy="2386800"/>
          </a:xfrm>
          <a:prstGeom prst="flowChartPredefinedProcess">
            <a:avLst/>
          </a:prstGeom>
          <a:solidFill>
            <a:schemeClr val="dk1">
              <a:alpha val="28879"/>
            </a:schemeClr>
          </a:solidFill>
          <a:ln>
            <a:noFill/>
          </a:ln>
          <a:effectLst>
            <a:outerShdw sx="1000" sy="1000" algn="ctr" rotWithShape="0">
              <a:srgbClr val="000000"/>
            </a:outerShdw>
            <a:softEdge rad="0"/>
          </a:effectLst>
        </p:spPr>
        <p:style>
          <a:lnRef idx="0">
            <a:scrgbClr r="0" g="0" b="0"/>
          </a:lnRef>
          <a:fillRef idx="0">
            <a:scrgbClr r="0" g="0" b="0"/>
          </a:fillRef>
          <a:effectRef idx="0">
            <a:scrgbClr r="0" g="0" b="0"/>
          </a:effectRef>
          <a:fontRef idx="minor">
            <a:schemeClr val="lt1"/>
          </a:fontRef>
        </p:style>
        <p:txBody>
          <a:bodyPr rtlCol="0" anchor="ctr"/>
          <a:lstStyle/>
          <a:p>
            <a:pPr algn="ctr"/>
            <a:endParaRPr lang="fr-FR"/>
          </a:p>
        </p:txBody>
      </p:sp>
      <p:sp>
        <p:nvSpPr>
          <p:cNvPr id="13" name="ZoneTexte 12">
            <a:extLst>
              <a:ext uri="{FF2B5EF4-FFF2-40B4-BE49-F238E27FC236}">
                <a16:creationId xmlns:a16="http://schemas.microsoft.com/office/drawing/2014/main" id="{D65A0A71-DDBF-32A3-037B-F584F4E719F2}"/>
              </a:ext>
            </a:extLst>
          </p:cNvPr>
          <p:cNvSpPr txBox="1"/>
          <p:nvPr/>
        </p:nvSpPr>
        <p:spPr>
          <a:xfrm>
            <a:off x="8722341" y="19546"/>
            <a:ext cx="3660637" cy="2169825"/>
          </a:xfrm>
          <a:prstGeom prst="rect">
            <a:avLst/>
          </a:prstGeom>
          <a:noFill/>
        </p:spPr>
        <p:txBody>
          <a:bodyPr wrap="square" rtlCol="0">
            <a:spAutoFit/>
          </a:bodyPr>
          <a:lstStyle/>
          <a:p>
            <a:r>
              <a:rPr lang="fr-FR" sz="1500" b="0" i="0" dirty="0">
                <a:solidFill>
                  <a:schemeClr val="bg1"/>
                </a:solidFill>
                <a:effectLst/>
                <a:latin typeface="ADLaM Display" panose="02010000000000000000" pitchFamily="2" charset="77"/>
                <a:ea typeface="ADLaM Display" panose="02010000000000000000" pitchFamily="2" charset="77"/>
                <a:cs typeface="ADLaM Display" panose="02010000000000000000" pitchFamily="2" charset="77"/>
              </a:rPr>
              <a:t>Pour réaliser cette aventure, nous avons utilisé divers outils de travail collaboratif tels que Trello, Teams... Ces plateformes ont facilité la communication et la coordination entre les membres de l'équipe, développant ainsi des compétences essentielles en collaboration, créativité et gestion de projet.</a:t>
            </a:r>
            <a:endParaRPr lang="fr-FR" sz="1500" dirty="0">
              <a:solidFill>
                <a:schemeClr val="bg1"/>
              </a:solidFill>
              <a:latin typeface="ADLaM Display" panose="02010000000000000000" pitchFamily="2" charset="77"/>
              <a:ea typeface="ADLaM Display" panose="02010000000000000000" pitchFamily="2" charset="77"/>
              <a:cs typeface="ADLaM Display" panose="02010000000000000000" pitchFamily="2" charset="77"/>
            </a:endParaRPr>
          </a:p>
        </p:txBody>
      </p:sp>
      <p:sp>
        <p:nvSpPr>
          <p:cNvPr id="15" name="Ellipse 14">
            <a:extLst>
              <a:ext uri="{FF2B5EF4-FFF2-40B4-BE49-F238E27FC236}">
                <a16:creationId xmlns:a16="http://schemas.microsoft.com/office/drawing/2014/main" id="{7F31F44B-0F72-4210-ADCA-328EA31FCADC}"/>
              </a:ext>
            </a:extLst>
          </p:cNvPr>
          <p:cNvSpPr/>
          <p:nvPr/>
        </p:nvSpPr>
        <p:spPr>
          <a:xfrm>
            <a:off x="8049241" y="1980885"/>
            <a:ext cx="673100" cy="685800"/>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solidFill>
                <a:schemeClr val="tx1"/>
              </a:solidFill>
            </a:endParaRPr>
          </a:p>
        </p:txBody>
      </p:sp>
      <p:cxnSp>
        <p:nvCxnSpPr>
          <p:cNvPr id="20" name="Connecteur droit 19">
            <a:extLst>
              <a:ext uri="{FF2B5EF4-FFF2-40B4-BE49-F238E27FC236}">
                <a16:creationId xmlns:a16="http://schemas.microsoft.com/office/drawing/2014/main" id="{9B8771BC-3086-98A0-A051-B6CA45568988}"/>
              </a:ext>
            </a:extLst>
          </p:cNvPr>
          <p:cNvCxnSpPr>
            <a:cxnSpLocks/>
          </p:cNvCxnSpPr>
          <p:nvPr/>
        </p:nvCxnSpPr>
        <p:spPr>
          <a:xfrm>
            <a:off x="8682921" y="2364103"/>
            <a:ext cx="3531152" cy="0"/>
          </a:xfrm>
          <a:prstGeom prst="line">
            <a:avLst/>
          </a:prstGeom>
          <a:ln w="38100">
            <a:solidFill>
              <a:schemeClr val="bg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249664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descr="Une image contenant avion, ciel, Transport aérien, aile&#10;&#10;Description générée automatiquement">
            <a:extLst>
              <a:ext uri="{FF2B5EF4-FFF2-40B4-BE49-F238E27FC236}">
                <a16:creationId xmlns:a16="http://schemas.microsoft.com/office/drawing/2014/main" id="{2038B22E-AAE3-7571-1592-3B6F4CF82DCB}"/>
              </a:ext>
            </a:extLst>
          </p:cNvPr>
          <p:cNvPicPr>
            <a:picLocks noGrp="1" noChangeAspect="1"/>
          </p:cNvPicPr>
          <p:nvPr>
            <p:ph idx="4294967295"/>
          </p:nvPr>
        </p:nvPicPr>
        <p:blipFill rotWithShape="1">
          <a:blip r:embed="rId2"/>
          <a:srcRect t="15730"/>
          <a:stretch/>
        </p:blipFill>
        <p:spPr>
          <a:xfrm>
            <a:off x="20" y="-1"/>
            <a:ext cx="12191980" cy="6858001"/>
          </a:xfrm>
          <a:noFill/>
        </p:spPr>
      </p:pic>
      <p:cxnSp>
        <p:nvCxnSpPr>
          <p:cNvPr id="8" name="Connecteur droit 7">
            <a:extLst>
              <a:ext uri="{FF2B5EF4-FFF2-40B4-BE49-F238E27FC236}">
                <a16:creationId xmlns:a16="http://schemas.microsoft.com/office/drawing/2014/main" id="{73C447C3-343B-C643-017A-EDE586C412B5}"/>
              </a:ext>
            </a:extLst>
          </p:cNvPr>
          <p:cNvCxnSpPr>
            <a:cxnSpLocks/>
          </p:cNvCxnSpPr>
          <p:nvPr/>
        </p:nvCxnSpPr>
        <p:spPr>
          <a:xfrm>
            <a:off x="0" y="2405075"/>
            <a:ext cx="3531152" cy="0"/>
          </a:xfrm>
          <a:prstGeom prst="line">
            <a:avLst/>
          </a:prstGeom>
          <a:ln w="38100">
            <a:solidFill>
              <a:schemeClr val="bg1"/>
            </a:solidFill>
          </a:ln>
        </p:spPr>
        <p:style>
          <a:lnRef idx="3">
            <a:schemeClr val="accent1"/>
          </a:lnRef>
          <a:fillRef idx="0">
            <a:schemeClr val="accent1"/>
          </a:fillRef>
          <a:effectRef idx="2">
            <a:schemeClr val="accent1"/>
          </a:effectRef>
          <a:fontRef idx="minor">
            <a:schemeClr val="tx1"/>
          </a:fontRef>
        </p:style>
      </p:cxnSp>
      <p:sp>
        <p:nvSpPr>
          <p:cNvPr id="9" name="ZoneTexte 8">
            <a:extLst>
              <a:ext uri="{FF2B5EF4-FFF2-40B4-BE49-F238E27FC236}">
                <a16:creationId xmlns:a16="http://schemas.microsoft.com/office/drawing/2014/main" id="{03B16C36-88C1-1A7D-5700-8B667A010E5B}"/>
              </a:ext>
            </a:extLst>
          </p:cNvPr>
          <p:cNvSpPr txBox="1"/>
          <p:nvPr/>
        </p:nvSpPr>
        <p:spPr>
          <a:xfrm>
            <a:off x="-25167" y="2386798"/>
            <a:ext cx="5180412" cy="430887"/>
          </a:xfrm>
          <a:prstGeom prst="rect">
            <a:avLst/>
          </a:prstGeom>
          <a:noFill/>
        </p:spPr>
        <p:txBody>
          <a:bodyPr wrap="square" rtlCol="0">
            <a:spAutoFit/>
          </a:bodyPr>
          <a:lstStyle/>
          <a:p>
            <a:r>
              <a:rPr lang="fr-FR" sz="2200" b="1" i="0" dirty="0">
                <a:solidFill>
                  <a:schemeClr val="bg1"/>
                </a:solidFill>
                <a:effectLst/>
                <a:latin typeface="ADLaM Display" panose="02010000000000000000" pitchFamily="2" charset="77"/>
                <a:ea typeface="ADLaM Display" panose="02010000000000000000" pitchFamily="2" charset="77"/>
                <a:cs typeface="ADLaM Display" panose="02010000000000000000" pitchFamily="2" charset="77"/>
              </a:rPr>
              <a:t>Création de Entreprise</a:t>
            </a:r>
            <a:endParaRPr lang="fr-FR" sz="2200" dirty="0">
              <a:solidFill>
                <a:schemeClr val="bg1"/>
              </a:solidFill>
              <a:latin typeface="ADLaM Display" panose="02010000000000000000" pitchFamily="2" charset="77"/>
              <a:ea typeface="ADLaM Display" panose="02010000000000000000" pitchFamily="2" charset="77"/>
              <a:cs typeface="ADLaM Display" panose="02010000000000000000" pitchFamily="2" charset="77"/>
            </a:endParaRPr>
          </a:p>
        </p:txBody>
      </p:sp>
      <p:sp>
        <p:nvSpPr>
          <p:cNvPr id="11" name="Processus prédéfini 10">
            <a:extLst>
              <a:ext uri="{FF2B5EF4-FFF2-40B4-BE49-F238E27FC236}">
                <a16:creationId xmlns:a16="http://schemas.microsoft.com/office/drawing/2014/main" id="{996FD015-7517-F08C-A66A-48898CB6AF51}"/>
              </a:ext>
            </a:extLst>
          </p:cNvPr>
          <p:cNvSpPr/>
          <p:nvPr/>
        </p:nvSpPr>
        <p:spPr>
          <a:xfrm>
            <a:off x="-25167" y="-2"/>
            <a:ext cx="3728278" cy="2386800"/>
          </a:xfrm>
          <a:prstGeom prst="flowChartPredefinedProcess">
            <a:avLst/>
          </a:prstGeom>
          <a:solidFill>
            <a:schemeClr val="dk1">
              <a:alpha val="28879"/>
            </a:schemeClr>
          </a:solidFill>
          <a:ln>
            <a:noFill/>
          </a:ln>
          <a:effectLst>
            <a:outerShdw sx="1000" sy="1000" algn="ctr" rotWithShape="0">
              <a:srgbClr val="000000"/>
            </a:outerShdw>
            <a:softEdge rad="0"/>
          </a:effectLst>
        </p:spPr>
        <p:style>
          <a:lnRef idx="0">
            <a:scrgbClr r="0" g="0" b="0"/>
          </a:lnRef>
          <a:fillRef idx="0">
            <a:scrgbClr r="0" g="0" b="0"/>
          </a:fillRef>
          <a:effectRef idx="0">
            <a:scrgbClr r="0" g="0" b="0"/>
          </a:effectRef>
          <a:fontRef idx="minor">
            <a:schemeClr val="lt1"/>
          </a:fontRef>
        </p:style>
        <p:txBody>
          <a:bodyPr rtlCol="0" anchor="ctr"/>
          <a:lstStyle/>
          <a:p>
            <a:pPr algn="ctr"/>
            <a:endParaRPr lang="fr-FR"/>
          </a:p>
        </p:txBody>
      </p:sp>
      <p:sp>
        <p:nvSpPr>
          <p:cNvPr id="13" name="ZoneTexte 12">
            <a:extLst>
              <a:ext uri="{FF2B5EF4-FFF2-40B4-BE49-F238E27FC236}">
                <a16:creationId xmlns:a16="http://schemas.microsoft.com/office/drawing/2014/main" id="{D65A0A71-DDBF-32A3-037B-F584F4E719F2}"/>
              </a:ext>
            </a:extLst>
          </p:cNvPr>
          <p:cNvSpPr txBox="1"/>
          <p:nvPr/>
        </p:nvSpPr>
        <p:spPr>
          <a:xfrm>
            <a:off x="1" y="-37630"/>
            <a:ext cx="3651336" cy="2462213"/>
          </a:xfrm>
          <a:prstGeom prst="rect">
            <a:avLst/>
          </a:prstGeom>
          <a:noFill/>
        </p:spPr>
        <p:txBody>
          <a:bodyPr wrap="square" rtlCol="0">
            <a:spAutoFit/>
          </a:bodyPr>
          <a:lstStyle/>
          <a:p>
            <a:r>
              <a:rPr lang="fr-FR" sz="1400" b="0" i="0" dirty="0">
                <a:solidFill>
                  <a:schemeClr val="bg1"/>
                </a:solidFill>
                <a:effectLst/>
                <a:latin typeface="ADLaM Display" panose="02010000000000000000" pitchFamily="2" charset="77"/>
                <a:ea typeface="ADLaM Display" panose="02010000000000000000" pitchFamily="2" charset="77"/>
                <a:cs typeface="ADLaM Display" panose="02010000000000000000" pitchFamily="2" charset="77"/>
              </a:rPr>
              <a:t>Nous avons commencé par définir le nom, les valeurs, le logo, la typographie, et la charte graphique de notre entreprise. De là, nous avons imaginé un slogan percutant et défini les produits, solutions ou services proposés par notre entreprise. Nous avons également exploré les types d'organismes et les statuts juridiques tels que SARL, SAS, EURL, SA, en élaborant un business </a:t>
            </a:r>
          </a:p>
          <a:p>
            <a:r>
              <a:rPr lang="fr-FR" sz="1400" b="0" i="0" dirty="0">
                <a:solidFill>
                  <a:schemeClr val="bg1"/>
                </a:solidFill>
                <a:effectLst/>
                <a:latin typeface="ADLaM Display" panose="02010000000000000000" pitchFamily="2" charset="77"/>
                <a:ea typeface="ADLaM Display" panose="02010000000000000000" pitchFamily="2" charset="77"/>
                <a:cs typeface="ADLaM Display" panose="02010000000000000000" pitchFamily="2" charset="77"/>
              </a:rPr>
              <a:t>plan.</a:t>
            </a:r>
            <a:endParaRPr lang="fr-FR" sz="1400" dirty="0">
              <a:solidFill>
                <a:schemeClr val="bg1"/>
              </a:solidFill>
              <a:latin typeface="ADLaM Display" panose="02010000000000000000" pitchFamily="2" charset="77"/>
              <a:ea typeface="ADLaM Display" panose="02010000000000000000" pitchFamily="2" charset="77"/>
              <a:cs typeface="ADLaM Display" panose="02010000000000000000" pitchFamily="2" charset="77"/>
            </a:endParaRPr>
          </a:p>
        </p:txBody>
      </p:sp>
      <p:sp>
        <p:nvSpPr>
          <p:cNvPr id="15" name="Ellipse 14">
            <a:extLst>
              <a:ext uri="{FF2B5EF4-FFF2-40B4-BE49-F238E27FC236}">
                <a16:creationId xmlns:a16="http://schemas.microsoft.com/office/drawing/2014/main" id="{7F31F44B-0F72-4210-ADCA-328EA31FCADC}"/>
              </a:ext>
            </a:extLst>
          </p:cNvPr>
          <p:cNvSpPr/>
          <p:nvPr/>
        </p:nvSpPr>
        <p:spPr>
          <a:xfrm>
            <a:off x="3366561" y="1973023"/>
            <a:ext cx="673100" cy="685800"/>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solidFill>
                <a:schemeClr val="tx1"/>
              </a:solidFill>
            </a:endParaRPr>
          </a:p>
        </p:txBody>
      </p:sp>
    </p:spTree>
    <p:extLst>
      <p:ext uri="{BB962C8B-B14F-4D97-AF65-F5344CB8AC3E}">
        <p14:creationId xmlns:p14="http://schemas.microsoft.com/office/powerpoint/2010/main" val="9625038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descr="Une image contenant avion, ciel, Transport aérien, aile&#10;&#10;Description générée automatiquement">
            <a:extLst>
              <a:ext uri="{FF2B5EF4-FFF2-40B4-BE49-F238E27FC236}">
                <a16:creationId xmlns:a16="http://schemas.microsoft.com/office/drawing/2014/main" id="{2038B22E-AAE3-7571-1592-3B6F4CF82DCB}"/>
              </a:ext>
            </a:extLst>
          </p:cNvPr>
          <p:cNvPicPr>
            <a:picLocks noGrp="1" noChangeAspect="1"/>
          </p:cNvPicPr>
          <p:nvPr>
            <p:ph idx="4294967295"/>
          </p:nvPr>
        </p:nvPicPr>
        <p:blipFill rotWithShape="1">
          <a:blip r:embed="rId2"/>
          <a:srcRect t="15730"/>
          <a:stretch/>
        </p:blipFill>
        <p:spPr>
          <a:xfrm>
            <a:off x="20" y="-1"/>
            <a:ext cx="12191980" cy="6858001"/>
          </a:xfrm>
          <a:noFill/>
        </p:spPr>
      </p:pic>
      <p:sp>
        <p:nvSpPr>
          <p:cNvPr id="9" name="ZoneTexte 8">
            <a:extLst>
              <a:ext uri="{FF2B5EF4-FFF2-40B4-BE49-F238E27FC236}">
                <a16:creationId xmlns:a16="http://schemas.microsoft.com/office/drawing/2014/main" id="{03B16C36-88C1-1A7D-5700-8B667A010E5B}"/>
              </a:ext>
            </a:extLst>
          </p:cNvPr>
          <p:cNvSpPr txBox="1"/>
          <p:nvPr/>
        </p:nvSpPr>
        <p:spPr>
          <a:xfrm>
            <a:off x="8654009" y="2375396"/>
            <a:ext cx="4980572" cy="384721"/>
          </a:xfrm>
          <a:prstGeom prst="rect">
            <a:avLst/>
          </a:prstGeom>
          <a:noFill/>
        </p:spPr>
        <p:txBody>
          <a:bodyPr wrap="square" rtlCol="0">
            <a:spAutoFit/>
          </a:bodyPr>
          <a:lstStyle/>
          <a:p>
            <a:r>
              <a:rPr lang="fr-FR" sz="1900" b="1" i="0" dirty="0">
                <a:solidFill>
                  <a:schemeClr val="bg1"/>
                </a:solidFill>
                <a:effectLst/>
                <a:latin typeface="ADLaM Display" panose="02010000000000000000" pitchFamily="2" charset="77"/>
                <a:ea typeface="ADLaM Display" panose="02010000000000000000" pitchFamily="2" charset="77"/>
                <a:cs typeface="ADLaM Display" panose="02010000000000000000" pitchFamily="2" charset="77"/>
              </a:rPr>
              <a:t>Préparation des Diapositives</a:t>
            </a:r>
            <a:endParaRPr lang="fr-FR" sz="1900" dirty="0">
              <a:solidFill>
                <a:schemeClr val="bg1"/>
              </a:solidFill>
              <a:latin typeface="ADLaM Display" panose="02010000000000000000" pitchFamily="2" charset="77"/>
              <a:ea typeface="ADLaM Display" panose="02010000000000000000" pitchFamily="2" charset="77"/>
              <a:cs typeface="ADLaM Display" panose="02010000000000000000" pitchFamily="2" charset="77"/>
            </a:endParaRPr>
          </a:p>
        </p:txBody>
      </p:sp>
      <p:sp>
        <p:nvSpPr>
          <p:cNvPr id="11" name="Processus prédéfini 10">
            <a:extLst>
              <a:ext uri="{FF2B5EF4-FFF2-40B4-BE49-F238E27FC236}">
                <a16:creationId xmlns:a16="http://schemas.microsoft.com/office/drawing/2014/main" id="{996FD015-7517-F08C-A66A-48898CB6AF51}"/>
              </a:ext>
            </a:extLst>
          </p:cNvPr>
          <p:cNvSpPr/>
          <p:nvPr/>
        </p:nvSpPr>
        <p:spPr>
          <a:xfrm>
            <a:off x="8485795" y="-22697"/>
            <a:ext cx="3728278" cy="2386800"/>
          </a:xfrm>
          <a:prstGeom prst="flowChartPredefinedProcess">
            <a:avLst/>
          </a:prstGeom>
          <a:solidFill>
            <a:schemeClr val="dk1">
              <a:alpha val="28879"/>
            </a:schemeClr>
          </a:solidFill>
          <a:ln>
            <a:noFill/>
          </a:ln>
          <a:effectLst>
            <a:outerShdw sx="1000" sy="1000" algn="ctr" rotWithShape="0">
              <a:srgbClr val="000000"/>
            </a:outerShdw>
            <a:softEdge rad="0"/>
          </a:effectLst>
        </p:spPr>
        <p:style>
          <a:lnRef idx="0">
            <a:scrgbClr r="0" g="0" b="0"/>
          </a:lnRef>
          <a:fillRef idx="0">
            <a:scrgbClr r="0" g="0" b="0"/>
          </a:fillRef>
          <a:effectRef idx="0">
            <a:scrgbClr r="0" g="0" b="0"/>
          </a:effectRef>
          <a:fontRef idx="minor">
            <a:schemeClr val="lt1"/>
          </a:fontRef>
        </p:style>
        <p:txBody>
          <a:bodyPr rtlCol="0" anchor="ctr"/>
          <a:lstStyle/>
          <a:p>
            <a:pPr algn="ctr"/>
            <a:endParaRPr lang="fr-FR"/>
          </a:p>
        </p:txBody>
      </p:sp>
      <p:sp>
        <p:nvSpPr>
          <p:cNvPr id="13" name="ZoneTexte 12">
            <a:extLst>
              <a:ext uri="{FF2B5EF4-FFF2-40B4-BE49-F238E27FC236}">
                <a16:creationId xmlns:a16="http://schemas.microsoft.com/office/drawing/2014/main" id="{D65A0A71-DDBF-32A3-037B-F584F4E719F2}"/>
              </a:ext>
            </a:extLst>
          </p:cNvPr>
          <p:cNvSpPr txBox="1"/>
          <p:nvPr/>
        </p:nvSpPr>
        <p:spPr>
          <a:xfrm>
            <a:off x="8618178" y="-33990"/>
            <a:ext cx="3595895" cy="2308324"/>
          </a:xfrm>
          <a:prstGeom prst="rect">
            <a:avLst/>
          </a:prstGeom>
          <a:noFill/>
        </p:spPr>
        <p:txBody>
          <a:bodyPr wrap="square" rtlCol="0">
            <a:spAutoFit/>
          </a:bodyPr>
          <a:lstStyle/>
          <a:p>
            <a:r>
              <a:rPr lang="fr-FR" sz="1600" b="0" i="0" dirty="0">
                <a:solidFill>
                  <a:schemeClr val="bg1"/>
                </a:solidFill>
                <a:effectLst/>
                <a:latin typeface="ADLaM Display" panose="02010000000000000000" pitchFamily="2" charset="77"/>
                <a:ea typeface="ADLaM Display" panose="02010000000000000000" pitchFamily="2" charset="77"/>
                <a:cs typeface="ADLaM Display" panose="02010000000000000000" pitchFamily="2" charset="77"/>
              </a:rPr>
              <a:t>Pour rendre notre présentation vivante, nous avons créé des diapositives détaillées pour chaque aspect de la création de l'entreprise. Ces diapositives comprennent des images, des graphiques et des points clés pour une compréhension claire et concise.</a:t>
            </a:r>
            <a:endParaRPr lang="fr-FR" sz="1500" dirty="0">
              <a:solidFill>
                <a:schemeClr val="bg1"/>
              </a:solidFill>
              <a:latin typeface="ADLaM Display" panose="02010000000000000000" pitchFamily="2" charset="77"/>
              <a:ea typeface="ADLaM Display" panose="02010000000000000000" pitchFamily="2" charset="77"/>
              <a:cs typeface="ADLaM Display" panose="02010000000000000000" pitchFamily="2" charset="77"/>
            </a:endParaRPr>
          </a:p>
        </p:txBody>
      </p:sp>
      <p:sp>
        <p:nvSpPr>
          <p:cNvPr id="15" name="Ellipse 14">
            <a:extLst>
              <a:ext uri="{FF2B5EF4-FFF2-40B4-BE49-F238E27FC236}">
                <a16:creationId xmlns:a16="http://schemas.microsoft.com/office/drawing/2014/main" id="{7F31F44B-0F72-4210-ADCA-328EA31FCADC}"/>
              </a:ext>
            </a:extLst>
          </p:cNvPr>
          <p:cNvSpPr/>
          <p:nvPr/>
        </p:nvSpPr>
        <p:spPr>
          <a:xfrm>
            <a:off x="8049241" y="1980885"/>
            <a:ext cx="673100" cy="685800"/>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solidFill>
                <a:schemeClr val="tx1"/>
              </a:solidFill>
            </a:endParaRPr>
          </a:p>
        </p:txBody>
      </p:sp>
      <p:cxnSp>
        <p:nvCxnSpPr>
          <p:cNvPr id="20" name="Connecteur droit 19">
            <a:extLst>
              <a:ext uri="{FF2B5EF4-FFF2-40B4-BE49-F238E27FC236}">
                <a16:creationId xmlns:a16="http://schemas.microsoft.com/office/drawing/2014/main" id="{9B8771BC-3086-98A0-A051-B6CA45568988}"/>
              </a:ext>
            </a:extLst>
          </p:cNvPr>
          <p:cNvCxnSpPr>
            <a:cxnSpLocks/>
          </p:cNvCxnSpPr>
          <p:nvPr/>
        </p:nvCxnSpPr>
        <p:spPr>
          <a:xfrm>
            <a:off x="8682921" y="2364103"/>
            <a:ext cx="3531152" cy="0"/>
          </a:xfrm>
          <a:prstGeom prst="line">
            <a:avLst/>
          </a:prstGeom>
          <a:ln w="38100">
            <a:solidFill>
              <a:schemeClr val="bg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15648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descr="Une image contenant avion, ciel, Transport aérien, aile&#10;&#10;Description générée automatiquement">
            <a:extLst>
              <a:ext uri="{FF2B5EF4-FFF2-40B4-BE49-F238E27FC236}">
                <a16:creationId xmlns:a16="http://schemas.microsoft.com/office/drawing/2014/main" id="{2038B22E-AAE3-7571-1592-3B6F4CF82DCB}"/>
              </a:ext>
            </a:extLst>
          </p:cNvPr>
          <p:cNvPicPr>
            <a:picLocks noGrp="1" noChangeAspect="1"/>
          </p:cNvPicPr>
          <p:nvPr>
            <p:ph idx="4294967295"/>
          </p:nvPr>
        </p:nvPicPr>
        <p:blipFill rotWithShape="1">
          <a:blip r:embed="rId2"/>
          <a:srcRect t="15730"/>
          <a:stretch/>
        </p:blipFill>
        <p:spPr>
          <a:xfrm>
            <a:off x="20" y="-1"/>
            <a:ext cx="12191980" cy="6858001"/>
          </a:xfrm>
          <a:noFill/>
        </p:spPr>
      </p:pic>
      <p:cxnSp>
        <p:nvCxnSpPr>
          <p:cNvPr id="8" name="Connecteur droit 7">
            <a:extLst>
              <a:ext uri="{FF2B5EF4-FFF2-40B4-BE49-F238E27FC236}">
                <a16:creationId xmlns:a16="http://schemas.microsoft.com/office/drawing/2014/main" id="{73C447C3-343B-C643-017A-EDE586C412B5}"/>
              </a:ext>
            </a:extLst>
          </p:cNvPr>
          <p:cNvCxnSpPr>
            <a:cxnSpLocks/>
          </p:cNvCxnSpPr>
          <p:nvPr/>
        </p:nvCxnSpPr>
        <p:spPr>
          <a:xfrm>
            <a:off x="0" y="2405075"/>
            <a:ext cx="3531152" cy="0"/>
          </a:xfrm>
          <a:prstGeom prst="line">
            <a:avLst/>
          </a:prstGeom>
          <a:ln w="38100">
            <a:solidFill>
              <a:schemeClr val="bg1"/>
            </a:solidFill>
          </a:ln>
        </p:spPr>
        <p:style>
          <a:lnRef idx="3">
            <a:schemeClr val="accent1"/>
          </a:lnRef>
          <a:fillRef idx="0">
            <a:schemeClr val="accent1"/>
          </a:fillRef>
          <a:effectRef idx="2">
            <a:schemeClr val="accent1"/>
          </a:effectRef>
          <a:fontRef idx="minor">
            <a:schemeClr val="tx1"/>
          </a:fontRef>
        </p:style>
      </p:cxnSp>
      <p:sp>
        <p:nvSpPr>
          <p:cNvPr id="9" name="ZoneTexte 8">
            <a:extLst>
              <a:ext uri="{FF2B5EF4-FFF2-40B4-BE49-F238E27FC236}">
                <a16:creationId xmlns:a16="http://schemas.microsoft.com/office/drawing/2014/main" id="{03B16C36-88C1-1A7D-5700-8B667A010E5B}"/>
              </a:ext>
            </a:extLst>
          </p:cNvPr>
          <p:cNvSpPr txBox="1"/>
          <p:nvPr/>
        </p:nvSpPr>
        <p:spPr>
          <a:xfrm>
            <a:off x="-25167" y="2386798"/>
            <a:ext cx="5180412" cy="369332"/>
          </a:xfrm>
          <a:prstGeom prst="rect">
            <a:avLst/>
          </a:prstGeom>
          <a:noFill/>
        </p:spPr>
        <p:txBody>
          <a:bodyPr wrap="square" rtlCol="0">
            <a:spAutoFit/>
          </a:bodyPr>
          <a:lstStyle/>
          <a:p>
            <a:r>
              <a:rPr lang="fr-FR" b="1" i="0" dirty="0">
                <a:solidFill>
                  <a:schemeClr val="bg1"/>
                </a:solidFill>
                <a:effectLst/>
                <a:latin typeface="ADLaM Display" panose="02010000000000000000" pitchFamily="2" charset="77"/>
                <a:ea typeface="ADLaM Display" panose="02010000000000000000" pitchFamily="2" charset="77"/>
                <a:cs typeface="ADLaM Display" panose="02010000000000000000" pitchFamily="2" charset="77"/>
              </a:rPr>
              <a:t>Développement du Site Web</a:t>
            </a:r>
            <a:endParaRPr lang="fr-FR" dirty="0">
              <a:solidFill>
                <a:schemeClr val="bg1"/>
              </a:solidFill>
              <a:latin typeface="ADLaM Display" panose="02010000000000000000" pitchFamily="2" charset="77"/>
              <a:ea typeface="ADLaM Display" panose="02010000000000000000" pitchFamily="2" charset="77"/>
              <a:cs typeface="ADLaM Display" panose="02010000000000000000" pitchFamily="2" charset="77"/>
            </a:endParaRPr>
          </a:p>
        </p:txBody>
      </p:sp>
      <p:sp>
        <p:nvSpPr>
          <p:cNvPr id="11" name="Processus prédéfini 10">
            <a:extLst>
              <a:ext uri="{FF2B5EF4-FFF2-40B4-BE49-F238E27FC236}">
                <a16:creationId xmlns:a16="http://schemas.microsoft.com/office/drawing/2014/main" id="{996FD015-7517-F08C-A66A-48898CB6AF51}"/>
              </a:ext>
            </a:extLst>
          </p:cNvPr>
          <p:cNvSpPr/>
          <p:nvPr/>
        </p:nvSpPr>
        <p:spPr>
          <a:xfrm>
            <a:off x="-25167" y="-2"/>
            <a:ext cx="3728278" cy="2386800"/>
          </a:xfrm>
          <a:prstGeom prst="flowChartPredefinedProcess">
            <a:avLst/>
          </a:prstGeom>
          <a:solidFill>
            <a:schemeClr val="dk1">
              <a:alpha val="28879"/>
            </a:schemeClr>
          </a:solidFill>
          <a:ln>
            <a:noFill/>
          </a:ln>
          <a:effectLst>
            <a:outerShdw sx="1000" sy="1000" algn="ctr" rotWithShape="0">
              <a:srgbClr val="000000"/>
            </a:outerShdw>
            <a:softEdge rad="0"/>
          </a:effectLst>
        </p:spPr>
        <p:style>
          <a:lnRef idx="0">
            <a:scrgbClr r="0" g="0" b="0"/>
          </a:lnRef>
          <a:fillRef idx="0">
            <a:scrgbClr r="0" g="0" b="0"/>
          </a:fillRef>
          <a:effectRef idx="0">
            <a:scrgbClr r="0" g="0" b="0"/>
          </a:effectRef>
          <a:fontRef idx="minor">
            <a:schemeClr val="lt1"/>
          </a:fontRef>
        </p:style>
        <p:txBody>
          <a:bodyPr rtlCol="0" anchor="ctr"/>
          <a:lstStyle/>
          <a:p>
            <a:pPr algn="ctr"/>
            <a:endParaRPr lang="fr-FR"/>
          </a:p>
        </p:txBody>
      </p:sp>
      <p:sp>
        <p:nvSpPr>
          <p:cNvPr id="13" name="ZoneTexte 12">
            <a:extLst>
              <a:ext uri="{FF2B5EF4-FFF2-40B4-BE49-F238E27FC236}">
                <a16:creationId xmlns:a16="http://schemas.microsoft.com/office/drawing/2014/main" id="{D65A0A71-DDBF-32A3-037B-F584F4E719F2}"/>
              </a:ext>
            </a:extLst>
          </p:cNvPr>
          <p:cNvSpPr txBox="1"/>
          <p:nvPr/>
        </p:nvSpPr>
        <p:spPr>
          <a:xfrm>
            <a:off x="13304" y="194059"/>
            <a:ext cx="3651336" cy="1938992"/>
          </a:xfrm>
          <a:prstGeom prst="rect">
            <a:avLst/>
          </a:prstGeom>
          <a:noFill/>
        </p:spPr>
        <p:txBody>
          <a:bodyPr wrap="square" rtlCol="0">
            <a:spAutoFit/>
          </a:bodyPr>
          <a:lstStyle/>
          <a:p>
            <a:r>
              <a:rPr lang="fr-FR" sz="1500" b="0" i="0" dirty="0">
                <a:solidFill>
                  <a:schemeClr val="bg1"/>
                </a:solidFill>
                <a:effectLst/>
                <a:latin typeface="ADLaM Display" panose="02010000000000000000" pitchFamily="2" charset="77"/>
                <a:ea typeface="ADLaM Display" panose="02010000000000000000" pitchFamily="2" charset="77"/>
                <a:cs typeface="ADLaM Display" panose="02010000000000000000" pitchFamily="2" charset="77"/>
              </a:rPr>
              <a:t>Notre aventure s'est poursuivie avec le développement d'un site web pour notre entreprise virtuelle, utilisant les technologies HTML</a:t>
            </a:r>
            <a:r>
              <a:rPr lang="fr-FR" sz="1500" dirty="0">
                <a:solidFill>
                  <a:schemeClr val="bg1"/>
                </a:solidFill>
                <a:latin typeface="ADLaM Display" panose="02010000000000000000" pitchFamily="2" charset="77"/>
                <a:ea typeface="ADLaM Display" panose="02010000000000000000" pitchFamily="2" charset="77"/>
                <a:cs typeface="ADLaM Display" panose="02010000000000000000" pitchFamily="2" charset="77"/>
              </a:rPr>
              <a:t> et</a:t>
            </a:r>
            <a:r>
              <a:rPr lang="fr-FR" sz="1500" b="0" i="0" dirty="0">
                <a:solidFill>
                  <a:schemeClr val="bg1"/>
                </a:solidFill>
                <a:effectLst/>
                <a:latin typeface="ADLaM Display" panose="02010000000000000000" pitchFamily="2" charset="77"/>
                <a:ea typeface="ADLaM Display" panose="02010000000000000000" pitchFamily="2" charset="77"/>
                <a:cs typeface="ADLaM Display" panose="02010000000000000000" pitchFamily="2" charset="77"/>
              </a:rPr>
              <a:t> CSS. Nous avons mis en œuvre des fonctionnalités spécifiques tout en nous concentrant sur une interface utilisateur intuitive et esthétique</a:t>
            </a:r>
            <a:endParaRPr lang="fr-FR" sz="1500" dirty="0">
              <a:solidFill>
                <a:schemeClr val="bg1"/>
              </a:solidFill>
              <a:latin typeface="ADLaM Display" panose="02010000000000000000" pitchFamily="2" charset="77"/>
              <a:ea typeface="ADLaM Display" panose="02010000000000000000" pitchFamily="2" charset="77"/>
              <a:cs typeface="ADLaM Display" panose="02010000000000000000" pitchFamily="2" charset="77"/>
            </a:endParaRPr>
          </a:p>
        </p:txBody>
      </p:sp>
      <p:sp>
        <p:nvSpPr>
          <p:cNvPr id="15" name="Ellipse 14">
            <a:extLst>
              <a:ext uri="{FF2B5EF4-FFF2-40B4-BE49-F238E27FC236}">
                <a16:creationId xmlns:a16="http://schemas.microsoft.com/office/drawing/2014/main" id="{7F31F44B-0F72-4210-ADCA-328EA31FCADC}"/>
              </a:ext>
            </a:extLst>
          </p:cNvPr>
          <p:cNvSpPr/>
          <p:nvPr/>
        </p:nvSpPr>
        <p:spPr>
          <a:xfrm>
            <a:off x="3366561" y="1973023"/>
            <a:ext cx="673100" cy="685800"/>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solidFill>
                <a:schemeClr val="tx1"/>
              </a:solidFill>
            </a:endParaRPr>
          </a:p>
        </p:txBody>
      </p:sp>
    </p:spTree>
    <p:extLst>
      <p:ext uri="{BB962C8B-B14F-4D97-AF65-F5344CB8AC3E}">
        <p14:creationId xmlns:p14="http://schemas.microsoft.com/office/powerpoint/2010/main" val="27893331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descr="Une image contenant avion, ciel, Transport aérien, aile&#10;&#10;Description générée automatiquement">
            <a:extLst>
              <a:ext uri="{FF2B5EF4-FFF2-40B4-BE49-F238E27FC236}">
                <a16:creationId xmlns:a16="http://schemas.microsoft.com/office/drawing/2014/main" id="{2038B22E-AAE3-7571-1592-3B6F4CF82DCB}"/>
              </a:ext>
            </a:extLst>
          </p:cNvPr>
          <p:cNvPicPr>
            <a:picLocks noGrp="1" noChangeAspect="1"/>
          </p:cNvPicPr>
          <p:nvPr>
            <p:ph idx="4294967295"/>
          </p:nvPr>
        </p:nvPicPr>
        <p:blipFill rotWithShape="1">
          <a:blip r:embed="rId2"/>
          <a:srcRect t="15730"/>
          <a:stretch/>
        </p:blipFill>
        <p:spPr>
          <a:xfrm>
            <a:off x="20" y="-1"/>
            <a:ext cx="12191980" cy="6858001"/>
          </a:xfrm>
          <a:noFill/>
        </p:spPr>
      </p:pic>
      <p:sp>
        <p:nvSpPr>
          <p:cNvPr id="9" name="ZoneTexte 8">
            <a:extLst>
              <a:ext uri="{FF2B5EF4-FFF2-40B4-BE49-F238E27FC236}">
                <a16:creationId xmlns:a16="http://schemas.microsoft.com/office/drawing/2014/main" id="{03B16C36-88C1-1A7D-5700-8B667A010E5B}"/>
              </a:ext>
            </a:extLst>
          </p:cNvPr>
          <p:cNvSpPr txBox="1"/>
          <p:nvPr/>
        </p:nvSpPr>
        <p:spPr>
          <a:xfrm>
            <a:off x="8654009" y="2375396"/>
            <a:ext cx="4980572" cy="369332"/>
          </a:xfrm>
          <a:prstGeom prst="rect">
            <a:avLst/>
          </a:prstGeom>
          <a:noFill/>
        </p:spPr>
        <p:txBody>
          <a:bodyPr wrap="square" rtlCol="0">
            <a:spAutoFit/>
          </a:bodyPr>
          <a:lstStyle/>
          <a:p>
            <a:r>
              <a:rPr lang="fr-FR" b="1" i="0" dirty="0">
                <a:solidFill>
                  <a:schemeClr val="bg1"/>
                </a:solidFill>
                <a:effectLst/>
                <a:latin typeface="ADLaM Display" panose="02010000000000000000" pitchFamily="2" charset="77"/>
                <a:ea typeface="ADLaM Display" panose="02010000000000000000" pitchFamily="2" charset="77"/>
                <a:cs typeface="ADLaM Display" panose="02010000000000000000" pitchFamily="2" charset="77"/>
              </a:rPr>
              <a:t>LinkedIn et Présence en Ligne</a:t>
            </a:r>
            <a:endParaRPr lang="fr-FR" dirty="0">
              <a:solidFill>
                <a:schemeClr val="bg1"/>
              </a:solidFill>
              <a:latin typeface="ADLaM Display" panose="02010000000000000000" pitchFamily="2" charset="77"/>
              <a:ea typeface="ADLaM Display" panose="02010000000000000000" pitchFamily="2" charset="77"/>
              <a:cs typeface="ADLaM Display" panose="02010000000000000000" pitchFamily="2" charset="77"/>
            </a:endParaRPr>
          </a:p>
        </p:txBody>
      </p:sp>
      <p:sp>
        <p:nvSpPr>
          <p:cNvPr id="11" name="Processus prédéfini 10">
            <a:extLst>
              <a:ext uri="{FF2B5EF4-FFF2-40B4-BE49-F238E27FC236}">
                <a16:creationId xmlns:a16="http://schemas.microsoft.com/office/drawing/2014/main" id="{996FD015-7517-F08C-A66A-48898CB6AF51}"/>
              </a:ext>
            </a:extLst>
          </p:cNvPr>
          <p:cNvSpPr/>
          <p:nvPr/>
        </p:nvSpPr>
        <p:spPr>
          <a:xfrm>
            <a:off x="8485795" y="-22697"/>
            <a:ext cx="3728278" cy="2386800"/>
          </a:xfrm>
          <a:prstGeom prst="flowChartPredefinedProcess">
            <a:avLst/>
          </a:prstGeom>
          <a:solidFill>
            <a:schemeClr val="dk1">
              <a:alpha val="28879"/>
            </a:schemeClr>
          </a:solidFill>
          <a:ln>
            <a:noFill/>
          </a:ln>
          <a:effectLst>
            <a:outerShdw sx="1000" sy="1000" algn="ctr" rotWithShape="0">
              <a:srgbClr val="000000"/>
            </a:outerShdw>
            <a:softEdge rad="0"/>
          </a:effectLst>
        </p:spPr>
        <p:style>
          <a:lnRef idx="0">
            <a:scrgbClr r="0" g="0" b="0"/>
          </a:lnRef>
          <a:fillRef idx="0">
            <a:scrgbClr r="0" g="0" b="0"/>
          </a:fillRef>
          <a:effectRef idx="0">
            <a:scrgbClr r="0" g="0" b="0"/>
          </a:effectRef>
          <a:fontRef idx="minor">
            <a:schemeClr val="lt1"/>
          </a:fontRef>
        </p:style>
        <p:txBody>
          <a:bodyPr rtlCol="0" anchor="ctr"/>
          <a:lstStyle/>
          <a:p>
            <a:pPr algn="ctr"/>
            <a:endParaRPr lang="fr-FR"/>
          </a:p>
        </p:txBody>
      </p:sp>
      <p:sp>
        <p:nvSpPr>
          <p:cNvPr id="13" name="ZoneTexte 12">
            <a:extLst>
              <a:ext uri="{FF2B5EF4-FFF2-40B4-BE49-F238E27FC236}">
                <a16:creationId xmlns:a16="http://schemas.microsoft.com/office/drawing/2014/main" id="{D65A0A71-DDBF-32A3-037B-F584F4E719F2}"/>
              </a:ext>
            </a:extLst>
          </p:cNvPr>
          <p:cNvSpPr txBox="1"/>
          <p:nvPr/>
        </p:nvSpPr>
        <p:spPr>
          <a:xfrm>
            <a:off x="8650549" y="0"/>
            <a:ext cx="3595895" cy="2092881"/>
          </a:xfrm>
          <a:prstGeom prst="rect">
            <a:avLst/>
          </a:prstGeom>
          <a:noFill/>
        </p:spPr>
        <p:txBody>
          <a:bodyPr wrap="square" rtlCol="0">
            <a:spAutoFit/>
          </a:bodyPr>
          <a:lstStyle/>
          <a:p>
            <a:r>
              <a:rPr lang="fr-FR" sz="1300" b="0" i="0" dirty="0">
                <a:solidFill>
                  <a:schemeClr val="bg1"/>
                </a:solidFill>
                <a:effectLst/>
                <a:latin typeface="ADLaM Display" panose="02010000000000000000" pitchFamily="2" charset="77"/>
                <a:ea typeface="ADLaM Display" panose="02010000000000000000" pitchFamily="2" charset="77"/>
                <a:cs typeface="ADLaM Display" panose="02010000000000000000" pitchFamily="2" charset="77"/>
              </a:rPr>
              <a:t>Dans le cadre de notre stratégie de visibilité en ligne, nous avons créé un compte LinkedIn dédié à notre entreprise. Ce compte LinkedIn a été conçu pour établir des connexions professionnelles, partager notre projet et interagir avec une audience pertinente. notre présence active sur LinkedIn constitue un élément clé de notre stratégie de communication et d'engagement en ligne."</a:t>
            </a:r>
            <a:endParaRPr lang="fr-FR" sz="1300" dirty="0">
              <a:solidFill>
                <a:schemeClr val="bg1"/>
              </a:solidFill>
              <a:latin typeface="ADLaM Display" panose="02010000000000000000" pitchFamily="2" charset="77"/>
              <a:ea typeface="ADLaM Display" panose="02010000000000000000" pitchFamily="2" charset="77"/>
              <a:cs typeface="ADLaM Display" panose="02010000000000000000" pitchFamily="2" charset="77"/>
            </a:endParaRPr>
          </a:p>
        </p:txBody>
      </p:sp>
      <p:sp>
        <p:nvSpPr>
          <p:cNvPr id="15" name="Ellipse 14">
            <a:extLst>
              <a:ext uri="{FF2B5EF4-FFF2-40B4-BE49-F238E27FC236}">
                <a16:creationId xmlns:a16="http://schemas.microsoft.com/office/drawing/2014/main" id="{7F31F44B-0F72-4210-ADCA-328EA31FCADC}"/>
              </a:ext>
            </a:extLst>
          </p:cNvPr>
          <p:cNvSpPr/>
          <p:nvPr/>
        </p:nvSpPr>
        <p:spPr>
          <a:xfrm>
            <a:off x="8049241" y="1980885"/>
            <a:ext cx="673100" cy="685800"/>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solidFill>
                <a:schemeClr val="tx1"/>
              </a:solidFill>
            </a:endParaRPr>
          </a:p>
        </p:txBody>
      </p:sp>
      <p:cxnSp>
        <p:nvCxnSpPr>
          <p:cNvPr id="20" name="Connecteur droit 19">
            <a:extLst>
              <a:ext uri="{FF2B5EF4-FFF2-40B4-BE49-F238E27FC236}">
                <a16:creationId xmlns:a16="http://schemas.microsoft.com/office/drawing/2014/main" id="{9B8771BC-3086-98A0-A051-B6CA45568988}"/>
              </a:ext>
            </a:extLst>
          </p:cNvPr>
          <p:cNvCxnSpPr>
            <a:cxnSpLocks/>
          </p:cNvCxnSpPr>
          <p:nvPr/>
        </p:nvCxnSpPr>
        <p:spPr>
          <a:xfrm>
            <a:off x="8682921" y="2364103"/>
            <a:ext cx="3531152" cy="0"/>
          </a:xfrm>
          <a:prstGeom prst="line">
            <a:avLst/>
          </a:prstGeom>
          <a:ln w="38100">
            <a:solidFill>
              <a:schemeClr val="bg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087528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VanillaVTI">
  <a:themeElements>
    <a:clrScheme name="AnalogousFromDarkSeedLeftStep">
      <a:dk1>
        <a:srgbClr val="000000"/>
      </a:dk1>
      <a:lt1>
        <a:srgbClr val="FFFFFF"/>
      </a:lt1>
      <a:dk2>
        <a:srgbClr val="1A1634"/>
      </a:dk2>
      <a:lt2>
        <a:srgbClr val="F0F3F3"/>
      </a:lt2>
      <a:accent1>
        <a:srgbClr val="E72950"/>
      </a:accent1>
      <a:accent2>
        <a:srgbClr val="D5178E"/>
      </a:accent2>
      <a:accent3>
        <a:srgbClr val="DF29E7"/>
      </a:accent3>
      <a:accent4>
        <a:srgbClr val="7E17D5"/>
      </a:accent4>
      <a:accent5>
        <a:srgbClr val="4129E7"/>
      </a:accent5>
      <a:accent6>
        <a:srgbClr val="174ED5"/>
      </a:accent6>
      <a:hlink>
        <a:srgbClr val="7351C5"/>
      </a:hlink>
      <a:folHlink>
        <a:srgbClr val="7F7F7F"/>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nillaVTI" id="{54D376C6-1C9B-4C6B-8F3C-483BB307BB05}" vid="{7690D8A9-C071-45EF-BA7A-F7FA9779B11D}"/>
    </a:ext>
  </a:extLst>
</a:theme>
</file>

<file path=docProps/app.xml><?xml version="1.0" encoding="utf-8"?>
<Properties xmlns="http://schemas.openxmlformats.org/officeDocument/2006/extended-properties" xmlns:vt="http://schemas.openxmlformats.org/officeDocument/2006/docPropsVTypes">
  <TotalTime>151</TotalTime>
  <Words>330</Words>
  <Application>Microsoft Macintosh PowerPoint</Application>
  <PresentationFormat>Grand écran</PresentationFormat>
  <Paragraphs>13</Paragraphs>
  <Slides>7</Slides>
  <Notes>0</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7</vt:i4>
      </vt:variant>
    </vt:vector>
  </HeadingPairs>
  <TitlesOfParts>
    <vt:vector size="11" baseType="lpstr">
      <vt:lpstr>ADLaM Display</vt:lpstr>
      <vt:lpstr>Arial</vt:lpstr>
      <vt:lpstr>Neue Haas Grotesk Text Pro</vt:lpstr>
      <vt:lpstr>VanillaVTI</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Abdelhadi MOUMOU</dc:creator>
  <cp:lastModifiedBy>Abdelhadi MOUMOU</cp:lastModifiedBy>
  <cp:revision>2</cp:revision>
  <dcterms:created xsi:type="dcterms:W3CDTF">2024-01-13T11:39:23Z</dcterms:created>
  <dcterms:modified xsi:type="dcterms:W3CDTF">2024-01-13T14:11:16Z</dcterms:modified>
</cp:coreProperties>
</file>

<file path=docProps/thumbnail.jpeg>
</file>